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0"/>
  </p:notesMasterIdLst>
  <p:handoutMasterIdLst>
    <p:handoutMasterId r:id="rId31"/>
  </p:handoutMasterIdLst>
  <p:sldIdLst>
    <p:sldId id="256" r:id="rId2"/>
    <p:sldId id="257" r:id="rId3"/>
    <p:sldId id="263" r:id="rId4"/>
    <p:sldId id="275" r:id="rId5"/>
    <p:sldId id="276" r:id="rId6"/>
    <p:sldId id="278" r:id="rId7"/>
    <p:sldId id="277" r:id="rId8"/>
    <p:sldId id="295" r:id="rId9"/>
    <p:sldId id="293" r:id="rId10"/>
    <p:sldId id="296" r:id="rId11"/>
    <p:sldId id="294" r:id="rId12"/>
    <p:sldId id="279" r:id="rId13"/>
    <p:sldId id="280" r:id="rId14"/>
    <p:sldId id="284" r:id="rId15"/>
    <p:sldId id="287" r:id="rId16"/>
    <p:sldId id="288" r:id="rId17"/>
    <p:sldId id="281" r:id="rId18"/>
    <p:sldId id="289" r:id="rId19"/>
    <p:sldId id="285" r:id="rId20"/>
    <p:sldId id="286" r:id="rId21"/>
    <p:sldId id="269" r:id="rId22"/>
    <p:sldId id="270" r:id="rId23"/>
    <p:sldId id="282" r:id="rId24"/>
    <p:sldId id="283" r:id="rId25"/>
    <p:sldId id="290" r:id="rId26"/>
    <p:sldId id="291" r:id="rId27"/>
    <p:sldId id="273" r:id="rId28"/>
    <p:sldId id="274" r:id="rId2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4" autoAdjust="0"/>
    <p:restoredTop sz="94660"/>
  </p:normalViewPr>
  <p:slideViewPr>
    <p:cSldViewPr snapToGrid="0">
      <p:cViewPr varScale="1">
        <p:scale>
          <a:sx n="162" d="100"/>
          <a:sy n="162" d="100"/>
        </p:scale>
        <p:origin x="104" y="2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86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5D0470E-1DF9-43C9-8857-F03A917B0BA2}" type="datetimeFigureOut">
              <a:rPr lang="en-US" smtClean="0"/>
              <a:t>5/15/2021</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BA9CF53B-3A12-45D1-A8CB-040AAB81A257}" type="slidenum">
              <a:rPr lang="en-US" smtClean="0"/>
              <a:t>‹#›</a:t>
            </a:fld>
            <a:endParaRPr lang="en-US"/>
          </a:p>
        </p:txBody>
      </p:sp>
    </p:spTree>
    <p:extLst>
      <p:ext uri="{BB962C8B-B14F-4D97-AF65-F5344CB8AC3E}">
        <p14:creationId xmlns:p14="http://schemas.microsoft.com/office/powerpoint/2010/main" val="992826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6C15047-ADB5-4160-8D06-4FE558E2E588}" type="datetimeFigureOut">
              <a:rPr lang="en-US" smtClean="0"/>
              <a:t>5/15/2021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2B37868-9FF6-46C3-811D-23EB9A83B383}" type="slidenum">
              <a:rPr lang="en-US" smtClean="0"/>
              <a:t>‹#›</a:t>
            </a:fld>
            <a:endParaRPr lang="en-US"/>
          </a:p>
        </p:txBody>
      </p:sp>
    </p:spTree>
    <p:extLst>
      <p:ext uri="{BB962C8B-B14F-4D97-AF65-F5344CB8AC3E}">
        <p14:creationId xmlns:p14="http://schemas.microsoft.com/office/powerpoint/2010/main" val="403760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everyone, </a:t>
            </a:r>
            <a:r>
              <a:rPr lang="en-US" dirty="0" smtClean="0"/>
              <a:t>and </a:t>
            </a:r>
            <a:r>
              <a:rPr lang="en-US" dirty="0" smtClean="0"/>
              <a:t>welcome to my update to the length-weight modeling analyses </a:t>
            </a:r>
            <a:r>
              <a:rPr lang="en-US" dirty="0" smtClean="0"/>
              <a:t>that were </a:t>
            </a:r>
            <a:r>
              <a:rPr lang="en-US" dirty="0" smtClean="0"/>
              <a:t>presented in January.</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a:t>
            </a:fld>
            <a:endParaRPr lang="en-US"/>
          </a:p>
        </p:txBody>
      </p:sp>
    </p:spTree>
    <p:extLst>
      <p:ext uri="{BB962C8B-B14F-4D97-AF65-F5344CB8AC3E}">
        <p14:creationId xmlns:p14="http://schemas.microsoft.com/office/powerpoint/2010/main" val="40826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10</a:t>
            </a:fld>
            <a:endParaRPr lang="en-US"/>
          </a:p>
        </p:txBody>
      </p:sp>
    </p:spTree>
    <p:extLst>
      <p:ext uri="{BB962C8B-B14F-4D97-AF65-F5344CB8AC3E}">
        <p14:creationId xmlns:p14="http://schemas.microsoft.com/office/powerpoint/2010/main" val="197118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11</a:t>
            </a:fld>
            <a:endParaRPr lang="en-US"/>
          </a:p>
        </p:txBody>
      </p:sp>
    </p:spTree>
    <p:extLst>
      <p:ext uri="{BB962C8B-B14F-4D97-AF65-F5344CB8AC3E}">
        <p14:creationId xmlns:p14="http://schemas.microsoft.com/office/powerpoint/2010/main" val="350129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12</a:t>
            </a:fld>
            <a:endParaRPr lang="en-US"/>
          </a:p>
        </p:txBody>
      </p:sp>
    </p:spTree>
    <p:extLst>
      <p:ext uri="{BB962C8B-B14F-4D97-AF65-F5344CB8AC3E}">
        <p14:creationId xmlns:p14="http://schemas.microsoft.com/office/powerpoint/2010/main" val="4042650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red king crab slopes for both NS and OS models were not significantly different from the baseline model or from each other, though intercepts did differ</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13</a:t>
            </a:fld>
            <a:endParaRPr lang="en-US"/>
          </a:p>
        </p:txBody>
      </p:sp>
    </p:spTree>
    <p:extLst>
      <p:ext uri="{BB962C8B-B14F-4D97-AF65-F5344CB8AC3E}">
        <p14:creationId xmlns:p14="http://schemas.microsoft.com/office/powerpoint/2010/main" val="170692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red king crab females, while bias-corrected mature and immature female models differed significantly from each other, they did not differ from the current standard model equivalents.</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14</a:t>
            </a:fld>
            <a:endParaRPr lang="en-US"/>
          </a:p>
        </p:txBody>
      </p:sp>
    </p:spTree>
    <p:extLst>
      <p:ext uri="{BB962C8B-B14F-4D97-AF65-F5344CB8AC3E}">
        <p14:creationId xmlns:p14="http://schemas.microsoft.com/office/powerpoint/2010/main" val="119299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story continues to be the same for SMBKC…</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15</a:t>
            </a:fld>
            <a:endParaRPr lang="en-US"/>
          </a:p>
        </p:txBody>
      </p:sp>
    </p:spTree>
    <p:extLst>
      <p:ext uri="{BB962C8B-B14F-4D97-AF65-F5344CB8AC3E}">
        <p14:creationId xmlns:p14="http://schemas.microsoft.com/office/powerpoint/2010/main" val="418158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female SMBKC were kind of a SNAFU. I am currently preparing a data request for ADF&amp;G to access to their female data, and hope to be able something better than this in January.</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16</a:t>
            </a:fld>
            <a:endParaRPr lang="en-US"/>
          </a:p>
        </p:txBody>
      </p:sp>
    </p:spTree>
    <p:extLst>
      <p:ext uri="{BB962C8B-B14F-4D97-AF65-F5344CB8AC3E}">
        <p14:creationId xmlns:p14="http://schemas.microsoft.com/office/powerpoint/2010/main" val="328601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male Bairdi, the OS model was significantly different from both the baseline and the NS model, while the NS model was not </a:t>
            </a:r>
            <a:r>
              <a:rPr lang="en-US" dirty="0" err="1" smtClean="0"/>
              <a:t>statistcaly</a:t>
            </a:r>
            <a:r>
              <a:rPr lang="en-US" dirty="0" smtClean="0"/>
              <a:t> different from the current baseline.</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17</a:t>
            </a:fld>
            <a:endParaRPr lang="en-US"/>
          </a:p>
        </p:txBody>
      </p:sp>
    </p:spTree>
    <p:extLst>
      <p:ext uri="{BB962C8B-B14F-4D97-AF65-F5344CB8AC3E}">
        <p14:creationId xmlns:p14="http://schemas.microsoft.com/office/powerpoint/2010/main" val="462678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contrast between the NS and OS models </a:t>
            </a:r>
            <a:r>
              <a:rPr lang="en-US" dirty="0" smtClean="0"/>
              <a:t>relative to the baseline model is evident when the final size-weight model lines are compared</a:t>
            </a:r>
          </a:p>
          <a:p>
            <a:endParaRPr lang="en-US" dirty="0"/>
          </a:p>
          <a:p>
            <a:r>
              <a:rPr lang="en-US" dirty="0" smtClean="0"/>
              <a:t>Here we see that the NS model line is quite similar to the baseline model, whereas the OS model line diverges significantly, and fits the OS male data much better.</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18</a:t>
            </a:fld>
            <a:endParaRPr lang="en-US"/>
          </a:p>
        </p:txBody>
      </p:sp>
    </p:spTree>
    <p:extLst>
      <p:ext uri="{BB962C8B-B14F-4D97-AF65-F5344CB8AC3E}">
        <p14:creationId xmlns:p14="http://schemas.microsoft.com/office/powerpoint/2010/main" val="3174916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was the case for males, the OS female bairdi model differed from the baseline, while the NS model did not. The immature female model, depicted with the black line here, was not significantly different from the baseline model.</a:t>
            </a:r>
          </a:p>
          <a:p>
            <a:endParaRPr lang="en-US" dirty="0"/>
          </a:p>
          <a:p>
            <a:r>
              <a:rPr lang="en-US" dirty="0" smtClean="0"/>
              <a:t>As seen here, bias correction had minimal effect on parameter values, both in these models, and in the others presented here today.</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19</a:t>
            </a:fld>
            <a:endParaRPr lang="en-US"/>
          </a:p>
        </p:txBody>
      </p:sp>
    </p:spTree>
    <p:extLst>
      <p:ext uri="{BB962C8B-B14F-4D97-AF65-F5344CB8AC3E}">
        <p14:creationId xmlns:p14="http://schemas.microsoft.com/office/powerpoint/2010/main" val="156686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quick refresher, </a:t>
            </a:r>
            <a:r>
              <a:rPr lang="en-US" dirty="0" smtClean="0"/>
              <a:t>the </a:t>
            </a:r>
            <a:r>
              <a:rPr lang="en-US" dirty="0" smtClean="0"/>
              <a:t>work </a:t>
            </a:r>
            <a:r>
              <a:rPr lang="en-US" dirty="0" smtClean="0"/>
              <a:t>being presented was done </a:t>
            </a:r>
            <a:r>
              <a:rPr lang="en-US" dirty="0" smtClean="0"/>
              <a:t>as part of an effort to evaluate whether it would be appropriate to update </a:t>
            </a:r>
            <a:r>
              <a:rPr lang="en-US" dirty="0" smtClean="0"/>
              <a:t>the model </a:t>
            </a:r>
            <a:r>
              <a:rPr lang="en-US" dirty="0" smtClean="0"/>
              <a:t>parameters used to calculate weights based on individual crab size, as the models used to calculate the currently used parameters did not account for factors that might influence the crab size-weight relationships.</a:t>
            </a:r>
          </a:p>
          <a:p>
            <a:r>
              <a:rPr lang="en-US" dirty="0" smtClean="0"/>
              <a:t>In the work presented in January </a:t>
            </a:r>
            <a:r>
              <a:rPr lang="en-US" dirty="0" smtClean="0"/>
              <a:t>the potential for shell </a:t>
            </a:r>
            <a:r>
              <a:rPr lang="en-US" dirty="0" smtClean="0"/>
              <a:t>condition </a:t>
            </a:r>
            <a:r>
              <a:rPr lang="en-US" dirty="0" smtClean="0"/>
              <a:t>to affect </a:t>
            </a:r>
            <a:r>
              <a:rPr lang="en-US" dirty="0" smtClean="0"/>
              <a:t>the length-weight </a:t>
            </a:r>
            <a:r>
              <a:rPr lang="en-US" dirty="0" smtClean="0"/>
              <a:t>relationship </a:t>
            </a:r>
            <a:r>
              <a:rPr lang="en-US" dirty="0" smtClean="0"/>
              <a:t>for </a:t>
            </a:r>
            <a:r>
              <a:rPr lang="en-US" dirty="0" smtClean="0"/>
              <a:t>male BBRKC</a:t>
            </a:r>
            <a:r>
              <a:rPr lang="en-US" dirty="0" smtClean="0"/>
              <a:t>, opilio and bairdi was investigated, while </a:t>
            </a:r>
            <a:r>
              <a:rPr lang="en-US" dirty="0" smtClean="0"/>
              <a:t>for male </a:t>
            </a:r>
            <a:r>
              <a:rPr lang="en-US" dirty="0" smtClean="0"/>
              <a:t>BBRKC only,  temperature was evaluated.</a:t>
            </a:r>
          </a:p>
          <a:p>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a:t>
            </a:fld>
            <a:endParaRPr lang="en-US"/>
          </a:p>
        </p:txBody>
      </p:sp>
    </p:spTree>
    <p:extLst>
      <p:ext uri="{BB962C8B-B14F-4D97-AF65-F5344CB8AC3E}">
        <p14:creationId xmlns:p14="http://schemas.microsoft.com/office/powerpoint/2010/main" val="3272276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Dividing female bairdi into non-ovigerous and ovigerous categories, as was done with the models used to calculate the currently accepted parameters yielded similar results to those seen with the maturity-based models.</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20</a:t>
            </a:fld>
            <a:endParaRPr lang="en-US"/>
          </a:p>
        </p:txBody>
      </p:sp>
    </p:spTree>
    <p:extLst>
      <p:ext uri="{BB962C8B-B14F-4D97-AF65-F5344CB8AC3E}">
        <p14:creationId xmlns:p14="http://schemas.microsoft.com/office/powerpoint/2010/main" val="2007752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for male opilio crab, while the old shell and new shell differed from each other, neither was significantly different from the baseline model, due largely to the original model’s comparatively large standard error estimate. Bias correction did not have an appreciable effect on parameter values.</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21</a:t>
            </a:fld>
            <a:endParaRPr lang="en-US"/>
          </a:p>
        </p:txBody>
      </p:sp>
    </p:spTree>
    <p:extLst>
      <p:ext uri="{BB962C8B-B14F-4D97-AF65-F5344CB8AC3E}">
        <p14:creationId xmlns:p14="http://schemas.microsoft.com/office/powerpoint/2010/main" val="3204853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Employing both the standard and new model parameters to calculate weight at size, we can see that relative to the shell-condition based models, the standard model currently used overestimates new shell crab weights, and underestimates old shell crab weights, with the divergences decreasing with crab size for red king </a:t>
            </a:r>
            <a:r>
              <a:rPr lang="en-US" dirty="0" err="1" smtClean="0"/>
              <a:t>cra</a:t>
            </a:r>
            <a:r>
              <a:rPr lang="en-US" dirty="0" smtClean="0"/>
              <a:t>, blue king crab, and opilio, but increasing with size for Bairdi. These results do not differ appreciably between the original models presented in January, and the bias corrected models.</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22</a:t>
            </a:fld>
            <a:endParaRPr lang="en-US"/>
          </a:p>
        </p:txBody>
      </p:sp>
    </p:spTree>
    <p:extLst>
      <p:ext uri="{BB962C8B-B14F-4D97-AF65-F5344CB8AC3E}">
        <p14:creationId xmlns:p14="http://schemas.microsoft.com/office/powerpoint/2010/main" val="1714107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new model parameters to calculate biomass estimates, and comparing these to baseline estimates, we see variable but generally minor divergences between the two estimate series for red king crab and opilio. For blue king crab, new-model estimates (those derived from the shell condition based size-weight models) are generally slightly smaller than those calculated using current model parameters. The bairdi shell-condition based models had the largest anomalies from the standard estimates, although magnitudes of the anomalies were variable and generally greater in the eastern district.</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23</a:t>
            </a:fld>
            <a:endParaRPr lang="en-US"/>
          </a:p>
        </p:txBody>
      </p:sp>
    </p:spTree>
    <p:extLst>
      <p:ext uri="{BB962C8B-B14F-4D97-AF65-F5344CB8AC3E}">
        <p14:creationId xmlns:p14="http://schemas.microsoft.com/office/powerpoint/2010/main" val="1998095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71575"/>
            <a:ext cx="5578475" cy="3138488"/>
          </a:xfrm>
        </p:spPr>
      </p:sp>
      <p:sp>
        <p:nvSpPr>
          <p:cNvPr id="3" name="Notes Placeholder 2"/>
          <p:cNvSpPr>
            <a:spLocks noGrp="1"/>
          </p:cNvSpPr>
          <p:nvPr>
            <p:ph type="body" idx="1"/>
          </p:nvPr>
        </p:nvSpPr>
        <p:spPr/>
        <p:txBody>
          <a:bodyPr/>
          <a:lstStyle/>
          <a:p>
            <a:r>
              <a:rPr lang="en-US" dirty="0" smtClean="0"/>
              <a:t>For females, the new maturity and </a:t>
            </a:r>
            <a:r>
              <a:rPr lang="en-US" dirty="0" err="1" smtClean="0"/>
              <a:t>ovigerity</a:t>
            </a:r>
            <a:r>
              <a:rPr lang="en-US" dirty="0" smtClean="0"/>
              <a:t> based models for mature female Bristol Bay red king crab both demonstrate a </a:t>
            </a:r>
            <a:r>
              <a:rPr lang="en-US" dirty="0" err="1" smtClean="0"/>
              <a:t>a</a:t>
            </a:r>
            <a:r>
              <a:rPr lang="en-US" dirty="0" smtClean="0"/>
              <a:t> gradual decrease in estimated biomass relative to the baseline estimates. For the maturity based model a single relatively large-scale anomaly may be seen in 1995. I am currently assessing what drove this anomaly, but do not yet have an explanation.</a:t>
            </a:r>
          </a:p>
          <a:p>
            <a:endParaRPr lang="en-US" dirty="0"/>
          </a:p>
          <a:p>
            <a:r>
              <a:rPr lang="en-US" dirty="0" smtClean="0"/>
              <a:t>For Bairdi, again biomass estimates derived using the new model parameters tended to be slightly smaller than the baseline estimates, with a single large anomaly observed in the both the eastern and western districts, although in different years (1979 in the west and 2002 in the east). Here again I am still ascertaining the exact cause of these anomalies, and would like to caution that the female findings are still very preliminary and may change.</a:t>
            </a:r>
          </a:p>
          <a:p>
            <a:endParaRPr lang="en-US" dirty="0"/>
          </a:p>
          <a:p>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24</a:t>
            </a:fld>
            <a:endParaRPr lang="en-US"/>
          </a:p>
        </p:txBody>
      </p:sp>
    </p:spTree>
    <p:extLst>
      <p:ext uri="{BB962C8B-B14F-4D97-AF65-F5344CB8AC3E}">
        <p14:creationId xmlns:p14="http://schemas.microsoft.com/office/powerpoint/2010/main" val="3120978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bias correction, while important to procedural integrity, had minimal effects on model parameters and final output.</a:t>
            </a:r>
          </a:p>
          <a:p>
            <a:endParaRPr lang="en-US" dirty="0"/>
          </a:p>
          <a:p>
            <a:r>
              <a:rPr lang="en-US" dirty="0" smtClean="0"/>
              <a:t>Shell condition had at best minor effects on most stocks investigated, with the exception of bairdi, where OS models were consistently statistically different from the current baseline. </a:t>
            </a:r>
          </a:p>
          <a:p>
            <a:endParaRPr lang="en-US" dirty="0"/>
          </a:p>
          <a:p>
            <a:r>
              <a:rPr lang="en-US" dirty="0" smtClean="0"/>
              <a:t>Finally</a:t>
            </a:r>
            <a:r>
              <a:rPr lang="en-US" dirty="0" smtClean="0"/>
              <a:t>, with the possible exception of old shell bairdi, I do not believe at this time that there is robust statistical support for a general update of the size-weight model </a:t>
            </a:r>
            <a:r>
              <a:rPr lang="en-US" dirty="0" smtClean="0"/>
              <a:t>parameters along the lines investigated. </a:t>
            </a:r>
            <a:r>
              <a:rPr lang="en-US" dirty="0" smtClean="0"/>
              <a:t>Any decision to do so at this point would be dependent on how important relatively small to actually small changes in biomass, and modest improvements in parameter standard errors are judged to be.</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25</a:t>
            </a:fld>
            <a:endParaRPr lang="en-US"/>
          </a:p>
        </p:txBody>
      </p:sp>
    </p:spTree>
    <p:extLst>
      <p:ext uri="{BB962C8B-B14F-4D97-AF65-F5344CB8AC3E}">
        <p14:creationId xmlns:p14="http://schemas.microsoft.com/office/powerpoint/2010/main" val="206774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46175"/>
            <a:ext cx="5575300" cy="3136900"/>
          </a:xfrm>
        </p:spPr>
      </p:sp>
      <p:sp>
        <p:nvSpPr>
          <p:cNvPr id="3" name="Notes Placeholder 2"/>
          <p:cNvSpPr>
            <a:spLocks noGrp="1"/>
          </p:cNvSpPr>
          <p:nvPr>
            <p:ph type="body" idx="1"/>
          </p:nvPr>
        </p:nvSpPr>
        <p:spPr/>
        <p:txBody>
          <a:bodyPr/>
          <a:lstStyle/>
          <a:p>
            <a:r>
              <a:rPr lang="en-US" dirty="0" smtClean="0"/>
              <a:t>In terms of future work, I will be applying bias correction procedures to baseline model parameters.</a:t>
            </a:r>
          </a:p>
          <a:p>
            <a:endParaRPr lang="en-US" dirty="0"/>
          </a:p>
          <a:p>
            <a:r>
              <a:rPr lang="en-US" dirty="0" smtClean="0"/>
              <a:t>I will also be investigating non-linear modeling for estimating size weight parameters, to avoid log-transformation and bias correction.</a:t>
            </a:r>
          </a:p>
          <a:p>
            <a:endParaRPr lang="en-US" dirty="0" smtClean="0"/>
          </a:p>
          <a:p>
            <a:r>
              <a:rPr lang="en-US" dirty="0" smtClean="0"/>
              <a:t>Finally, there is still much work to be done with female size-weight models as even the work presented here was largely preliminary. The highest priority here is completing the female SMBKC analyses, with investigating the aforementioned large anomalies, and divergent trends in female BBRKC models, and completing temperature-based female models also being high priorities. Further in the future, I hope to model barren mature females separately.</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26</a:t>
            </a:fld>
            <a:endParaRPr lang="en-US"/>
          </a:p>
        </p:txBody>
      </p:sp>
    </p:spTree>
    <p:extLst>
      <p:ext uri="{BB962C8B-B14F-4D97-AF65-F5344CB8AC3E}">
        <p14:creationId xmlns:p14="http://schemas.microsoft.com/office/powerpoint/2010/main" val="286777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27</a:t>
            </a:fld>
            <a:endParaRPr lang="en-US"/>
          </a:p>
        </p:txBody>
      </p:sp>
    </p:spTree>
    <p:extLst>
      <p:ext uri="{BB962C8B-B14F-4D97-AF65-F5344CB8AC3E}">
        <p14:creationId xmlns:p14="http://schemas.microsoft.com/office/powerpoint/2010/main" val="4196791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28</a:t>
            </a:fld>
            <a:endParaRPr lang="en-US"/>
          </a:p>
        </p:txBody>
      </p:sp>
    </p:spTree>
    <p:extLst>
      <p:ext uri="{BB962C8B-B14F-4D97-AF65-F5344CB8AC3E}">
        <p14:creationId xmlns:p14="http://schemas.microsoft.com/office/powerpoint/2010/main" val="68478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had excellent sample sizes</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3</a:t>
            </a:fld>
            <a:endParaRPr lang="en-US"/>
          </a:p>
        </p:txBody>
      </p:sp>
    </p:spTree>
    <p:extLst>
      <p:ext uri="{BB962C8B-B14F-4D97-AF65-F5344CB8AC3E}">
        <p14:creationId xmlns:p14="http://schemas.microsoft.com/office/powerpoint/2010/main" val="130679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57288"/>
            <a:ext cx="5575300" cy="3136900"/>
          </a:xfrm>
        </p:spPr>
      </p:sp>
      <p:sp>
        <p:nvSpPr>
          <p:cNvPr id="3" name="Notes Placeholder 2"/>
          <p:cNvSpPr>
            <a:spLocks noGrp="1"/>
          </p:cNvSpPr>
          <p:nvPr>
            <p:ph type="body" idx="1"/>
          </p:nvPr>
        </p:nvSpPr>
        <p:spPr/>
        <p:txBody>
          <a:bodyPr/>
          <a:lstStyle/>
          <a:p>
            <a:r>
              <a:rPr lang="en-US" dirty="0" smtClean="0"/>
              <a:t>OS and NS models were generally different from each other in terms of slope, intercept, or both.</a:t>
            </a:r>
          </a:p>
          <a:p>
            <a:endParaRPr lang="en-US" dirty="0"/>
          </a:p>
          <a:p>
            <a:r>
              <a:rPr lang="en-US" dirty="0" smtClean="0"/>
              <a:t>When the new size-weight parameters were used in the calculation of annual biomass estimates, variable but small deviations from current </a:t>
            </a:r>
            <a:r>
              <a:rPr lang="en-US" dirty="0" smtClean="0"/>
              <a:t>baseline </a:t>
            </a:r>
            <a:r>
              <a:rPr lang="en-US" dirty="0" smtClean="0"/>
              <a:t>estimates were observed, with these being greatest in Bairdi.</a:t>
            </a:r>
          </a:p>
          <a:p>
            <a:endParaRPr lang="en-US" dirty="0"/>
          </a:p>
          <a:p>
            <a:r>
              <a:rPr lang="en-US" dirty="0" smtClean="0"/>
              <a:t>When the new parameters were used to calculate weight-at-size, it was shown that the currently accepted size-weight models overestimate NS crab weight and underestimate OS crab weight at </a:t>
            </a:r>
            <a:r>
              <a:rPr lang="en-US" dirty="0" smtClean="0"/>
              <a:t>given sizes, </a:t>
            </a:r>
            <a:r>
              <a:rPr lang="en-US" dirty="0" smtClean="0"/>
              <a:t>with magnitudes varying across the size ranges investigated, but being greatest at small sizes for red king crab and opilio, and at large sizes in bairdi.</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4</a:t>
            </a:fld>
            <a:endParaRPr lang="en-US"/>
          </a:p>
        </p:txBody>
      </p:sp>
    </p:spTree>
    <p:extLst>
      <p:ext uri="{BB962C8B-B14F-4D97-AF65-F5344CB8AC3E}">
        <p14:creationId xmlns:p14="http://schemas.microsoft.com/office/powerpoint/2010/main" val="157083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 the January presentation the CPT made a number of requests…</a:t>
            </a:r>
            <a:endParaRPr lang="en-US" dirty="0"/>
          </a:p>
        </p:txBody>
      </p:sp>
      <p:sp>
        <p:nvSpPr>
          <p:cNvPr id="4" name="Slide Number Placeholder 3"/>
          <p:cNvSpPr>
            <a:spLocks noGrp="1"/>
          </p:cNvSpPr>
          <p:nvPr>
            <p:ph type="sldNum" sz="quarter" idx="10"/>
          </p:nvPr>
        </p:nvSpPr>
        <p:spPr/>
        <p:txBody>
          <a:bodyPr/>
          <a:lstStyle/>
          <a:p>
            <a:fld id="{72B37868-9FF6-46C3-811D-23EB9A83B383}" type="slidenum">
              <a:rPr lang="en-US" smtClean="0"/>
              <a:t>5</a:t>
            </a:fld>
            <a:endParaRPr lang="en-US"/>
          </a:p>
        </p:txBody>
      </p:sp>
    </p:spTree>
    <p:extLst>
      <p:ext uri="{BB962C8B-B14F-4D97-AF65-F5344CB8AC3E}">
        <p14:creationId xmlns:p14="http://schemas.microsoft.com/office/powerpoint/2010/main" val="96509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0400" y="1157288"/>
            <a:ext cx="5576888"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6</a:t>
            </a:fld>
            <a:endParaRPr lang="en-US"/>
          </a:p>
        </p:txBody>
      </p:sp>
    </p:spTree>
    <p:extLst>
      <p:ext uri="{BB962C8B-B14F-4D97-AF65-F5344CB8AC3E}">
        <p14:creationId xmlns:p14="http://schemas.microsoft.com/office/powerpoint/2010/main" val="196155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7</a:t>
            </a:fld>
            <a:endParaRPr lang="en-US"/>
          </a:p>
        </p:txBody>
      </p:sp>
    </p:spTree>
    <p:extLst>
      <p:ext uri="{BB962C8B-B14F-4D97-AF65-F5344CB8AC3E}">
        <p14:creationId xmlns:p14="http://schemas.microsoft.com/office/powerpoint/2010/main" val="369415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8</a:t>
            </a:fld>
            <a:endParaRPr lang="en-US"/>
          </a:p>
        </p:txBody>
      </p:sp>
    </p:spTree>
    <p:extLst>
      <p:ext uri="{BB962C8B-B14F-4D97-AF65-F5344CB8AC3E}">
        <p14:creationId xmlns:p14="http://schemas.microsoft.com/office/powerpoint/2010/main" val="178286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B37868-9FF6-46C3-811D-23EB9A83B383}" type="slidenum">
              <a:rPr lang="en-US" smtClean="0"/>
              <a:t>9</a:t>
            </a:fld>
            <a:endParaRPr lang="en-US"/>
          </a:p>
        </p:txBody>
      </p:sp>
    </p:spTree>
    <p:extLst>
      <p:ext uri="{BB962C8B-B14F-4D97-AF65-F5344CB8AC3E}">
        <p14:creationId xmlns:p14="http://schemas.microsoft.com/office/powerpoint/2010/main" val="30103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2425770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ADD2B5-D979-4E6F-B14D-8D9ADA1C6FA5}"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347243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3032654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33294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1373367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780746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4117035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157330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3252417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392474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23687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ADD2B5-D979-4E6F-B14D-8D9ADA1C6FA5}"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223124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9ADD2B5-D979-4E6F-B14D-8D9ADA1C6FA5}" type="datetimeFigureOut">
              <a:rPr lang="en-US" smtClean="0"/>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139285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923434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1997346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69ADD2B5-D979-4E6F-B14D-8D9ADA1C6FA5}" type="datetimeFigureOut">
              <a:rPr lang="en-US" smtClean="0"/>
              <a:t>5/15/2021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341544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ADD2B5-D979-4E6F-B14D-8D9ADA1C6FA5}"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4BE09E-65AB-4DFC-BF63-26F9C5FB9E58}" type="slidenum">
              <a:rPr lang="en-US" smtClean="0"/>
              <a:t>‹#›</a:t>
            </a:fld>
            <a:endParaRPr lang="en-US"/>
          </a:p>
        </p:txBody>
      </p:sp>
    </p:spTree>
    <p:extLst>
      <p:ext uri="{BB962C8B-B14F-4D97-AF65-F5344CB8AC3E}">
        <p14:creationId xmlns:p14="http://schemas.microsoft.com/office/powerpoint/2010/main" val="65321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9ADD2B5-D979-4E6F-B14D-8D9ADA1C6FA5}" type="datetimeFigureOut">
              <a:rPr lang="en-US" smtClean="0"/>
              <a:t>5/15/2021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54BE09E-65AB-4DFC-BF63-26F9C5FB9E58}" type="slidenum">
              <a:rPr lang="en-US" smtClean="0"/>
              <a:t>‹#›</a:t>
            </a:fld>
            <a:endParaRPr lang="en-US"/>
          </a:p>
        </p:txBody>
      </p:sp>
    </p:spTree>
    <p:extLst>
      <p:ext uri="{BB962C8B-B14F-4D97-AF65-F5344CB8AC3E}">
        <p14:creationId xmlns:p14="http://schemas.microsoft.com/office/powerpoint/2010/main" val="27912821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14.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15.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png"/><Relationship Id="rId5" Type="http://schemas.openxmlformats.org/officeDocument/2006/relationships/image" Target="../media/image1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1.png"/><Relationship Id="rId5" Type="http://schemas.openxmlformats.org/officeDocument/2006/relationships/image" Target="../media/image17.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1.png"/><Relationship Id="rId5" Type="http://schemas.openxmlformats.org/officeDocument/2006/relationships/image" Target="../media/image18.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1.png"/><Relationship Id="rId5" Type="http://schemas.openxmlformats.org/officeDocument/2006/relationships/image" Target="../media/image2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1.png"/><Relationship Id="rId5" Type="http://schemas.openxmlformats.org/officeDocument/2006/relationships/image" Target="../media/image22.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1.png"/><Relationship Id="rId5" Type="http://schemas.openxmlformats.org/officeDocument/2006/relationships/image" Target="../media/image23.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1.png"/><Relationship Id="rId5" Type="http://schemas.openxmlformats.org/officeDocument/2006/relationships/image" Target="../media/image24.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1.png"/><Relationship Id="rId5" Type="http://schemas.openxmlformats.org/officeDocument/2006/relationships/image" Target="../media/image25.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1.png"/><Relationship Id="rId5" Type="http://schemas.openxmlformats.org/officeDocument/2006/relationships/image" Target="../media/image26.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1.png"/><Relationship Id="rId5" Type="http://schemas.openxmlformats.org/officeDocument/2006/relationships/image" Target="../media/image27.jp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3.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883" y="759206"/>
            <a:ext cx="9843418" cy="1701433"/>
          </a:xfrm>
        </p:spPr>
        <p:txBody>
          <a:bodyPr>
            <a:normAutofit fontScale="90000"/>
          </a:bodyPr>
          <a:lstStyle/>
          <a:p>
            <a:r>
              <a:rPr lang="en-US" sz="4400" dirty="0" smtClean="0"/>
              <a:t>Size-weight modeling refinements for EBS crab stocks: May 2021 update</a:t>
            </a:r>
            <a:endParaRPr lang="en-US" sz="4400" dirty="0"/>
          </a:p>
        </p:txBody>
      </p:sp>
      <p:sp>
        <p:nvSpPr>
          <p:cNvPr id="3" name="Subtitle 2"/>
          <p:cNvSpPr>
            <a:spLocks noGrp="1"/>
          </p:cNvSpPr>
          <p:nvPr>
            <p:ph type="subTitle" idx="1"/>
          </p:nvPr>
        </p:nvSpPr>
        <p:spPr>
          <a:xfrm>
            <a:off x="793097" y="2719505"/>
            <a:ext cx="4269462" cy="1903514"/>
          </a:xfrm>
        </p:spPr>
        <p:txBody>
          <a:bodyPr>
            <a:noAutofit/>
          </a:bodyPr>
          <a:lstStyle/>
          <a:p>
            <a:r>
              <a:rPr lang="en-US" sz="1400" dirty="0" smtClean="0"/>
              <a:t>Jonathan Richar</a:t>
            </a:r>
          </a:p>
          <a:p>
            <a:r>
              <a:rPr lang="en-US" sz="1400" dirty="0" smtClean="0"/>
              <a:t>Jon.richar@noaa.gov</a:t>
            </a:r>
          </a:p>
          <a:p>
            <a:r>
              <a:rPr lang="en-US" sz="1400" dirty="0" smtClean="0"/>
              <a:t>Alaska Fisheries Science Center</a:t>
            </a:r>
          </a:p>
          <a:p>
            <a:r>
              <a:rPr lang="en-US" sz="1400" dirty="0" smtClean="0"/>
              <a:t>Kodiak Laboratory</a:t>
            </a:r>
            <a:endParaRPr lang="en-US" sz="1400" dirty="0"/>
          </a:p>
        </p:txBody>
      </p:sp>
      <p:pic>
        <p:nvPicPr>
          <p:cNvPr id="4" name="Picture 2" descr="Image result for noaa fisherie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7302" y="-12128"/>
            <a:ext cx="1764698" cy="1764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3858" y="4387447"/>
            <a:ext cx="3206287" cy="2446770"/>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0145" y="4387447"/>
            <a:ext cx="3313278" cy="246547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3423" y="4387447"/>
            <a:ext cx="2079965" cy="1278952"/>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93422" y="5589514"/>
            <a:ext cx="2079965" cy="1263408"/>
          </a:xfrm>
          <a:prstGeom prst="rect">
            <a:avLst/>
          </a:prstGeom>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24392850"/>
      </p:ext>
    </p:extLst>
  </p:cSld>
  <p:clrMapOvr>
    <a:masterClrMapping/>
  </p:clrMapOvr>
  <mc:AlternateContent xmlns:mc="http://schemas.openxmlformats.org/markup-compatibility/2006">
    <mc:Choice xmlns:p14="http://schemas.microsoft.com/office/powerpoint/2010/main" Requires="p14">
      <p:transition spd="slow" p14:dur="2000" advTm="9682"/>
    </mc:Choice>
    <mc:Fallback>
      <p:transition spd="slow" advTm="9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Stock specific data grouped based on variable of interest</a:t>
            </a:r>
          </a:p>
          <a:p>
            <a:r>
              <a:rPr lang="en-US" dirty="0" smtClean="0"/>
              <a:t>Male Bristol Bay red king crab, SMBKC, EBS Bairdi, EBS opilio</a:t>
            </a:r>
          </a:p>
          <a:p>
            <a:pPr lvl="1"/>
            <a:r>
              <a:rPr lang="en-US" dirty="0" smtClean="0"/>
              <a:t>Shell condition</a:t>
            </a:r>
          </a:p>
          <a:p>
            <a:r>
              <a:rPr lang="en-US" dirty="0"/>
              <a:t>Female Bristol Bay red king crab </a:t>
            </a:r>
          </a:p>
          <a:p>
            <a:pPr lvl="1"/>
            <a:r>
              <a:rPr lang="en-US" dirty="0" smtClean="0"/>
              <a:t>Maturity and ovigerous state</a:t>
            </a:r>
          </a:p>
          <a:p>
            <a:pPr lvl="2"/>
            <a:r>
              <a:rPr lang="en-US" dirty="0" smtClean="0"/>
              <a:t>Shell condition not examined</a:t>
            </a:r>
          </a:p>
          <a:p>
            <a:r>
              <a:rPr lang="en-US" dirty="0"/>
              <a:t>Female </a:t>
            </a:r>
            <a:r>
              <a:rPr lang="en-US" dirty="0" smtClean="0"/>
              <a:t>St Matthew blue king crab</a:t>
            </a:r>
          </a:p>
          <a:p>
            <a:pPr lvl="1"/>
            <a:r>
              <a:rPr lang="en-US" dirty="0" smtClean="0"/>
              <a:t>Maturity status only </a:t>
            </a:r>
            <a:endParaRPr lang="en-US" dirty="0" smtClean="0"/>
          </a:p>
          <a:p>
            <a:pPr lvl="2"/>
            <a:r>
              <a:rPr lang="en-US" dirty="0" smtClean="0"/>
              <a:t>Limited data</a:t>
            </a:r>
            <a:endParaRPr lang="en-US" dirty="0" smtClean="0"/>
          </a:p>
          <a:p>
            <a:r>
              <a:rPr lang="en-US" dirty="0" smtClean="0"/>
              <a:t>Female opilio and Bairdi</a:t>
            </a:r>
          </a:p>
          <a:p>
            <a:pPr lvl="1"/>
            <a:r>
              <a:rPr lang="en-US" dirty="0" smtClean="0"/>
              <a:t>Maturity and ovigerous state</a:t>
            </a:r>
          </a:p>
          <a:p>
            <a:pPr lvl="2"/>
            <a:r>
              <a:rPr lang="en-US" dirty="0" smtClean="0"/>
              <a:t>Shell condition for mature and ovigerous crab</a:t>
            </a:r>
          </a:p>
          <a:p>
            <a:pPr lvl="1"/>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2944359"/>
      </p:ext>
    </p:extLst>
  </p:cSld>
  <p:clrMapOvr>
    <a:masterClrMapping/>
  </p:clrMapOvr>
  <mc:AlternateContent xmlns:mc="http://schemas.openxmlformats.org/markup-compatibility/2006">
    <mc:Choice xmlns:p14="http://schemas.microsoft.com/office/powerpoint/2010/main" Requires="p14">
      <p:transition spd="slow" p14:dur="2000" advTm="69929"/>
    </mc:Choice>
    <mc:Fallback>
      <p:transition spd="slow" advTm="69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III</a:t>
            </a:r>
            <a:endParaRPr lang="en-US" dirty="0"/>
          </a:p>
        </p:txBody>
      </p:sp>
      <p:sp>
        <p:nvSpPr>
          <p:cNvPr id="3" name="Content Placeholder 2"/>
          <p:cNvSpPr>
            <a:spLocks noGrp="1"/>
          </p:cNvSpPr>
          <p:nvPr>
            <p:ph idx="1"/>
          </p:nvPr>
        </p:nvSpPr>
        <p:spPr/>
        <p:txBody>
          <a:bodyPr>
            <a:normAutofit/>
          </a:bodyPr>
          <a:lstStyle/>
          <a:p>
            <a:r>
              <a:rPr lang="en-US" dirty="0" smtClean="0"/>
              <a:t>Weight (g) = </a:t>
            </a:r>
            <a:r>
              <a:rPr lang="en-US" i="1" dirty="0" smtClean="0"/>
              <a:t>a </a:t>
            </a:r>
            <a:r>
              <a:rPr lang="en-US" dirty="0" smtClean="0"/>
              <a:t>*(Carapace size (mm))</a:t>
            </a:r>
            <a:r>
              <a:rPr lang="en-US" i="1" baseline="30000" dirty="0" smtClean="0"/>
              <a:t>b</a:t>
            </a:r>
            <a:endParaRPr lang="en-US" dirty="0" smtClean="0"/>
          </a:p>
          <a:p>
            <a:r>
              <a:rPr lang="en-US" dirty="0" smtClean="0"/>
              <a:t>Parameters </a:t>
            </a:r>
            <a:r>
              <a:rPr lang="en-US" i="1" dirty="0" smtClean="0"/>
              <a:t>a</a:t>
            </a:r>
            <a:r>
              <a:rPr lang="en-US" dirty="0" smtClean="0"/>
              <a:t> and </a:t>
            </a:r>
            <a:r>
              <a:rPr lang="en-US" i="1" dirty="0" smtClean="0"/>
              <a:t>b</a:t>
            </a:r>
            <a:r>
              <a:rPr lang="en-US" dirty="0" smtClean="0"/>
              <a:t> estimated separately</a:t>
            </a:r>
          </a:p>
          <a:p>
            <a:pPr lvl="1"/>
            <a:r>
              <a:rPr lang="en-US" dirty="0" err="1" smtClean="0"/>
              <a:t>Iinear</a:t>
            </a:r>
            <a:r>
              <a:rPr lang="en-US" dirty="0" smtClean="0"/>
              <a:t> regression fitted to log-transformed size-weight data</a:t>
            </a:r>
          </a:p>
          <a:p>
            <a:pPr lvl="1"/>
            <a:r>
              <a:rPr lang="en-US" dirty="0" smtClean="0"/>
              <a:t>Parameter </a:t>
            </a:r>
            <a:r>
              <a:rPr lang="en-US" i="1" dirty="0" smtClean="0"/>
              <a:t>a</a:t>
            </a:r>
            <a:r>
              <a:rPr lang="en-US" dirty="0" smtClean="0"/>
              <a:t> is the intercept in log-scale and log</a:t>
            </a:r>
            <a:r>
              <a:rPr lang="en-US" baseline="-25000" dirty="0" smtClean="0"/>
              <a:t>-1</a:t>
            </a:r>
          </a:p>
          <a:p>
            <a:pPr lvl="2"/>
            <a:r>
              <a:rPr lang="en-US" dirty="0" smtClean="0"/>
              <a:t>Bias corrected as per </a:t>
            </a:r>
            <a:r>
              <a:rPr lang="en-US" dirty="0" err="1"/>
              <a:t>Brodziak</a:t>
            </a:r>
            <a:r>
              <a:rPr lang="en-US" dirty="0"/>
              <a:t> </a:t>
            </a:r>
            <a:r>
              <a:rPr lang="en-US" dirty="0" smtClean="0"/>
              <a:t>(2012)</a:t>
            </a:r>
          </a:p>
          <a:p>
            <a:pPr lvl="1"/>
            <a:r>
              <a:rPr lang="en-US" dirty="0" smtClean="0"/>
              <a:t>Parameter </a:t>
            </a:r>
            <a:r>
              <a:rPr lang="en-US" i="1" dirty="0" smtClean="0"/>
              <a:t>b</a:t>
            </a:r>
            <a:r>
              <a:rPr lang="en-US" dirty="0" smtClean="0"/>
              <a:t> is the slope</a:t>
            </a:r>
          </a:p>
          <a:p>
            <a:r>
              <a:rPr lang="en-US" dirty="0" smtClean="0"/>
              <a:t>Slopes compared to baseline estimates using </a:t>
            </a:r>
            <a:r>
              <a:rPr lang="en-US" i="1" dirty="0" smtClean="0"/>
              <a:t>t</a:t>
            </a:r>
            <a:r>
              <a:rPr lang="en-US" dirty="0" smtClean="0"/>
              <a:t>-tests</a:t>
            </a:r>
          </a:p>
          <a:p>
            <a:r>
              <a:rPr lang="en-US" dirty="0" smtClean="0"/>
              <a:t>Biomass estimates calculated using final parameter estimates, and compared to baseline estimates calculated using current parameters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14312772"/>
      </p:ext>
    </p:extLst>
  </p:cSld>
  <p:clrMapOvr>
    <a:masterClrMapping/>
  </p:clrMapOvr>
  <mc:AlternateContent xmlns:mc="http://schemas.openxmlformats.org/markup-compatibility/2006">
    <mc:Choice xmlns:p14="http://schemas.microsoft.com/office/powerpoint/2010/main" Requires="p14">
      <p:transition spd="slow" p14:dur="2000" advTm="54248"/>
    </mc:Choice>
    <mc:Fallback>
      <p:transition spd="slow" advTm="54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36571" y="2591747"/>
            <a:ext cx="7395631" cy="1400530"/>
          </a:xfrm>
        </p:spPr>
        <p:txBody>
          <a:bodyPr/>
          <a:lstStyle/>
          <a:p>
            <a:r>
              <a:rPr lang="en-US" dirty="0" smtClean="0"/>
              <a:t>Results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29324080"/>
      </p:ext>
    </p:extLst>
  </p:cSld>
  <p:clrMapOvr>
    <a:masterClrMapping/>
  </p:clrMapOvr>
  <mc:AlternateContent xmlns:mc="http://schemas.openxmlformats.org/markup-compatibility/2006">
    <mc:Choice xmlns:p14="http://schemas.microsoft.com/office/powerpoint/2010/main" Requires="p14">
      <p:transition spd="slow" p14:dur="2000" advTm="3077"/>
    </mc:Choice>
    <mc:Fallback>
      <p:transition spd="slow" advTm="3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Male red king crab – shell condition</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76837" y="1408820"/>
            <a:ext cx="7636945" cy="5345182"/>
          </a:xfrm>
        </p:spPr>
      </p:pic>
      <p:sp>
        <p:nvSpPr>
          <p:cNvPr id="5" name="TextBox 4"/>
          <p:cNvSpPr txBox="1"/>
          <p:nvPr/>
        </p:nvSpPr>
        <p:spPr>
          <a:xfrm>
            <a:off x="3994428" y="5044758"/>
            <a:ext cx="3368540" cy="1477328"/>
          </a:xfrm>
          <a:prstGeom prst="rect">
            <a:avLst/>
          </a:prstGeom>
          <a:noFill/>
        </p:spPr>
        <p:txBody>
          <a:bodyPr wrap="square" rtlCol="0">
            <a:spAutoFit/>
          </a:bodyPr>
          <a:lstStyle/>
          <a:p>
            <a:r>
              <a:rPr lang="en-US" dirty="0" smtClean="0">
                <a:solidFill>
                  <a:schemeClr val="bg1"/>
                </a:solidFill>
              </a:rPr>
              <a:t>log(W</a:t>
            </a:r>
            <a:r>
              <a:rPr lang="en-US" baseline="-25000" dirty="0" smtClean="0">
                <a:solidFill>
                  <a:schemeClr val="bg1"/>
                </a:solidFill>
              </a:rPr>
              <a:t>NS</a:t>
            </a:r>
            <a:r>
              <a:rPr lang="en-US" dirty="0" smtClean="0">
                <a:solidFill>
                  <a:schemeClr val="bg1"/>
                </a:solidFill>
              </a:rPr>
              <a:t>) = 0.00039 * CL</a:t>
            </a:r>
            <a:r>
              <a:rPr lang="en-US" baseline="30000" dirty="0" smtClean="0">
                <a:solidFill>
                  <a:schemeClr val="bg1"/>
                </a:solidFill>
              </a:rPr>
              <a:t>3.147886</a:t>
            </a:r>
          </a:p>
          <a:p>
            <a:r>
              <a:rPr lang="en-US" dirty="0" smtClean="0">
                <a:solidFill>
                  <a:schemeClr val="bg1"/>
                </a:solidFill>
              </a:rPr>
              <a:t>R</a:t>
            </a:r>
            <a:r>
              <a:rPr lang="en-US" baseline="30000" dirty="0" smtClean="0">
                <a:solidFill>
                  <a:schemeClr val="bg1"/>
                </a:solidFill>
              </a:rPr>
              <a:t>2</a:t>
            </a:r>
            <a:r>
              <a:rPr lang="en-US" dirty="0" smtClean="0">
                <a:solidFill>
                  <a:schemeClr val="bg1"/>
                </a:solidFill>
              </a:rPr>
              <a:t> = 0.99</a:t>
            </a:r>
          </a:p>
          <a:p>
            <a:r>
              <a:rPr lang="en-US" dirty="0">
                <a:solidFill>
                  <a:schemeClr val="bg1"/>
                </a:solidFill>
              </a:rPr>
              <a:t>Slope not significantly different from baseline</a:t>
            </a:r>
          </a:p>
          <a:p>
            <a:endParaRPr lang="en-US" dirty="0">
              <a:solidFill>
                <a:schemeClr val="bg1"/>
              </a:solidFill>
            </a:endParaRPr>
          </a:p>
        </p:txBody>
      </p:sp>
      <p:sp>
        <p:nvSpPr>
          <p:cNvPr id="6" name="TextBox 5"/>
          <p:cNvSpPr txBox="1"/>
          <p:nvPr/>
        </p:nvSpPr>
        <p:spPr>
          <a:xfrm>
            <a:off x="2303661" y="2025023"/>
            <a:ext cx="3551640" cy="1200329"/>
          </a:xfrm>
          <a:prstGeom prst="rect">
            <a:avLst/>
          </a:prstGeom>
          <a:noFill/>
        </p:spPr>
        <p:txBody>
          <a:bodyPr wrap="square" rtlCol="0">
            <a:spAutoFit/>
          </a:bodyPr>
          <a:lstStyle/>
          <a:p>
            <a:r>
              <a:rPr lang="en-US" dirty="0" smtClean="0">
                <a:solidFill>
                  <a:schemeClr val="bg1"/>
                </a:solidFill>
              </a:rPr>
              <a:t>log(W</a:t>
            </a:r>
            <a:r>
              <a:rPr lang="en-US" baseline="-25000" dirty="0" smtClean="0">
                <a:solidFill>
                  <a:schemeClr val="bg1"/>
                </a:solidFill>
              </a:rPr>
              <a:t>OS</a:t>
            </a:r>
            <a:r>
              <a:rPr lang="en-US" dirty="0" smtClean="0">
                <a:solidFill>
                  <a:schemeClr val="bg1"/>
                </a:solidFill>
              </a:rPr>
              <a:t>)</a:t>
            </a:r>
            <a:r>
              <a:rPr lang="en-US" baseline="-25000" dirty="0" smtClean="0">
                <a:solidFill>
                  <a:schemeClr val="bg1"/>
                </a:solidFill>
              </a:rPr>
              <a:t> </a:t>
            </a:r>
            <a:r>
              <a:rPr lang="en-US" dirty="0" smtClean="0">
                <a:solidFill>
                  <a:schemeClr val="bg1"/>
                </a:solidFill>
              </a:rPr>
              <a:t>= 0.000481 * CL</a:t>
            </a:r>
            <a:r>
              <a:rPr lang="en-US" baseline="30000" dirty="0" smtClean="0">
                <a:solidFill>
                  <a:schemeClr val="bg1"/>
                </a:solidFill>
              </a:rPr>
              <a:t>3.111170</a:t>
            </a:r>
          </a:p>
          <a:p>
            <a:r>
              <a:rPr lang="en-US" dirty="0" smtClean="0">
                <a:solidFill>
                  <a:schemeClr val="bg1"/>
                </a:solidFill>
              </a:rPr>
              <a:t>R</a:t>
            </a:r>
            <a:r>
              <a:rPr lang="en-US" baseline="30000" dirty="0" smtClean="0">
                <a:solidFill>
                  <a:schemeClr val="bg1"/>
                </a:solidFill>
              </a:rPr>
              <a:t>2</a:t>
            </a:r>
            <a:r>
              <a:rPr lang="en-US" dirty="0" smtClean="0">
                <a:solidFill>
                  <a:schemeClr val="bg1"/>
                </a:solidFill>
              </a:rPr>
              <a:t> = 0.97</a:t>
            </a:r>
          </a:p>
          <a:p>
            <a:r>
              <a:rPr lang="en-US" dirty="0" smtClean="0">
                <a:solidFill>
                  <a:schemeClr val="bg1"/>
                </a:solidFill>
              </a:rPr>
              <a:t>Slope not significantly different from baseline</a:t>
            </a:r>
            <a:endParaRPr lang="en-US" dirty="0">
              <a:solidFill>
                <a:schemeClr val="bg1"/>
              </a:solidFill>
            </a:endParaRPr>
          </a:p>
        </p:txBody>
      </p:sp>
      <p:sp>
        <p:nvSpPr>
          <p:cNvPr id="8" name="TextBox 7"/>
          <p:cNvSpPr txBox="1"/>
          <p:nvPr/>
        </p:nvSpPr>
        <p:spPr>
          <a:xfrm>
            <a:off x="5855301" y="3534890"/>
            <a:ext cx="2499884" cy="1200329"/>
          </a:xfrm>
          <a:prstGeom prst="rect">
            <a:avLst/>
          </a:prstGeom>
          <a:noFill/>
        </p:spPr>
        <p:txBody>
          <a:bodyPr wrap="square" rtlCol="0">
            <a:spAutoFit/>
          </a:bodyPr>
          <a:lstStyle/>
          <a:p>
            <a:r>
              <a:rPr lang="en-US" dirty="0" smtClean="0">
                <a:solidFill>
                  <a:schemeClr val="bg1"/>
                </a:solidFill>
              </a:rPr>
              <a:t>Slopes not different</a:t>
            </a:r>
          </a:p>
          <a:p>
            <a:r>
              <a:rPr lang="en-US" dirty="0" smtClean="0">
                <a:solidFill>
                  <a:schemeClr val="bg1"/>
                </a:solidFill>
              </a:rPr>
              <a:t>From each other, though intercepts were</a:t>
            </a:r>
            <a:endParaRPr lang="en-US"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5925872"/>
      </p:ext>
    </p:extLst>
  </p:cSld>
  <p:clrMapOvr>
    <a:masterClrMapping/>
  </p:clrMapOvr>
  <mc:AlternateContent xmlns:mc="http://schemas.openxmlformats.org/markup-compatibility/2006">
    <mc:Choice xmlns:p14="http://schemas.microsoft.com/office/powerpoint/2010/main" Requires="p14">
      <p:transition spd="slow" p14:dur="2000" advTm="11585"/>
    </mc:Choice>
    <mc:Fallback>
      <p:transition spd="slow" advTm="11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12955" y="1558913"/>
            <a:ext cx="8041226" cy="5247492"/>
          </a:xfrm>
        </p:spPr>
      </p:pic>
      <p:sp>
        <p:nvSpPr>
          <p:cNvPr id="4" name="Title 1"/>
          <p:cNvSpPr>
            <a:spLocks noGrp="1"/>
          </p:cNvSpPr>
          <p:nvPr>
            <p:ph type="title"/>
          </p:nvPr>
        </p:nvSpPr>
        <p:spPr>
          <a:xfrm>
            <a:off x="689280" y="158383"/>
            <a:ext cx="9404723" cy="1400530"/>
          </a:xfrm>
        </p:spPr>
        <p:txBody>
          <a:bodyPr/>
          <a:lstStyle/>
          <a:p>
            <a:r>
              <a:rPr lang="en-US" dirty="0" smtClean="0"/>
              <a:t>Female red king crab – maturity</a:t>
            </a:r>
            <a:endParaRPr lang="en-US" dirty="0"/>
          </a:p>
        </p:txBody>
      </p:sp>
      <p:sp>
        <p:nvSpPr>
          <p:cNvPr id="6" name="TextBox 5"/>
          <p:cNvSpPr txBox="1"/>
          <p:nvPr/>
        </p:nvSpPr>
        <p:spPr>
          <a:xfrm>
            <a:off x="2011052" y="1997591"/>
            <a:ext cx="4206867" cy="1754326"/>
          </a:xfrm>
          <a:prstGeom prst="rect">
            <a:avLst/>
          </a:prstGeom>
          <a:noFill/>
        </p:spPr>
        <p:txBody>
          <a:bodyPr wrap="square" rtlCol="0">
            <a:spAutoFit/>
          </a:bodyPr>
          <a:lstStyle/>
          <a:p>
            <a:r>
              <a:rPr lang="en-US" dirty="0" smtClean="0">
                <a:solidFill>
                  <a:schemeClr val="bg1"/>
                </a:solidFill>
              </a:rPr>
              <a:t>Baseline: log(</a:t>
            </a:r>
            <a:r>
              <a:rPr lang="en-US" dirty="0" err="1" smtClean="0">
                <a:solidFill>
                  <a:schemeClr val="bg1"/>
                </a:solidFill>
              </a:rPr>
              <a:t>W</a:t>
            </a:r>
            <a:r>
              <a:rPr lang="en-US" baseline="-25000" dirty="0" err="1">
                <a:solidFill>
                  <a:schemeClr val="bg1"/>
                </a:solidFill>
              </a:rPr>
              <a:t>Immat</a:t>
            </a:r>
            <a:r>
              <a:rPr lang="en-US" dirty="0" smtClean="0">
                <a:solidFill>
                  <a:schemeClr val="bg1"/>
                </a:solidFill>
              </a:rPr>
              <a:t>)</a:t>
            </a:r>
            <a:r>
              <a:rPr lang="en-US" baseline="-25000" dirty="0" smtClean="0">
                <a:solidFill>
                  <a:schemeClr val="bg1"/>
                </a:solidFill>
              </a:rPr>
              <a:t> </a:t>
            </a:r>
            <a:r>
              <a:rPr lang="en-US" dirty="0" smtClean="0">
                <a:solidFill>
                  <a:schemeClr val="bg1"/>
                </a:solidFill>
              </a:rPr>
              <a:t>= 0.000408 * CL</a:t>
            </a:r>
            <a:r>
              <a:rPr lang="en-US" baseline="30000" dirty="0" smtClean="0">
                <a:solidFill>
                  <a:schemeClr val="bg1"/>
                </a:solidFill>
              </a:rPr>
              <a:t>3.127956</a:t>
            </a:r>
          </a:p>
          <a:p>
            <a:r>
              <a:rPr lang="en-US" dirty="0" smtClean="0">
                <a:solidFill>
                  <a:schemeClr val="bg1"/>
                </a:solidFill>
              </a:rPr>
              <a:t>Bias corrected</a:t>
            </a:r>
            <a:r>
              <a:rPr lang="en-US" dirty="0">
                <a:solidFill>
                  <a:schemeClr val="bg1"/>
                </a:solidFill>
              </a:rPr>
              <a:t>: </a:t>
            </a:r>
            <a:r>
              <a:rPr lang="en-US" dirty="0" smtClean="0">
                <a:solidFill>
                  <a:schemeClr val="bg1"/>
                </a:solidFill>
              </a:rPr>
              <a:t>log(</a:t>
            </a:r>
            <a:r>
              <a:rPr lang="en-US" dirty="0" err="1" smtClean="0">
                <a:solidFill>
                  <a:schemeClr val="bg1"/>
                </a:solidFill>
              </a:rPr>
              <a:t>W</a:t>
            </a:r>
            <a:r>
              <a:rPr lang="en-US" baseline="-25000" dirty="0" err="1">
                <a:solidFill>
                  <a:schemeClr val="bg1"/>
                </a:solidFill>
              </a:rPr>
              <a:t>Immat</a:t>
            </a:r>
            <a:r>
              <a:rPr lang="en-US" dirty="0" smtClean="0">
                <a:solidFill>
                  <a:schemeClr val="bg1"/>
                </a:solidFill>
              </a:rPr>
              <a:t>)</a:t>
            </a:r>
            <a:r>
              <a:rPr lang="en-US" baseline="-25000" dirty="0" smtClean="0">
                <a:solidFill>
                  <a:schemeClr val="bg1"/>
                </a:solidFill>
              </a:rPr>
              <a:t> </a:t>
            </a:r>
            <a:r>
              <a:rPr lang="en-US" dirty="0">
                <a:solidFill>
                  <a:schemeClr val="bg1"/>
                </a:solidFill>
              </a:rPr>
              <a:t>= </a:t>
            </a:r>
            <a:r>
              <a:rPr lang="en-US" dirty="0" smtClean="0">
                <a:solidFill>
                  <a:schemeClr val="bg1"/>
                </a:solidFill>
              </a:rPr>
              <a:t>0.000473 </a:t>
            </a:r>
            <a:r>
              <a:rPr lang="en-US" dirty="0">
                <a:solidFill>
                  <a:schemeClr val="bg1"/>
                </a:solidFill>
              </a:rPr>
              <a:t>* </a:t>
            </a:r>
            <a:r>
              <a:rPr lang="en-US" dirty="0" smtClean="0">
                <a:solidFill>
                  <a:schemeClr val="bg1"/>
                </a:solidFill>
              </a:rPr>
              <a:t>CL</a:t>
            </a:r>
            <a:r>
              <a:rPr lang="en-US" baseline="30000" dirty="0" smtClean="0">
                <a:solidFill>
                  <a:schemeClr val="bg1"/>
                </a:solidFill>
              </a:rPr>
              <a:t>3.094701</a:t>
            </a:r>
            <a:endParaRPr lang="en-US" dirty="0">
              <a:solidFill>
                <a:schemeClr val="bg1"/>
              </a:solidFill>
            </a:endParaRPr>
          </a:p>
          <a:p>
            <a:r>
              <a:rPr lang="en-US" dirty="0" smtClean="0">
                <a:solidFill>
                  <a:schemeClr val="bg1"/>
                </a:solidFill>
              </a:rPr>
              <a:t>Slope not significantly different from baseline</a:t>
            </a:r>
            <a:endParaRPr lang="en-US" dirty="0">
              <a:solidFill>
                <a:schemeClr val="bg1"/>
              </a:solidFill>
            </a:endParaRPr>
          </a:p>
        </p:txBody>
      </p:sp>
      <p:sp>
        <p:nvSpPr>
          <p:cNvPr id="7" name="TextBox 6"/>
          <p:cNvSpPr txBox="1"/>
          <p:nvPr/>
        </p:nvSpPr>
        <p:spPr>
          <a:xfrm>
            <a:off x="4723772" y="4637159"/>
            <a:ext cx="4206867" cy="1754326"/>
          </a:xfrm>
          <a:prstGeom prst="rect">
            <a:avLst/>
          </a:prstGeom>
          <a:noFill/>
        </p:spPr>
        <p:txBody>
          <a:bodyPr wrap="square" rtlCol="0">
            <a:spAutoFit/>
          </a:bodyPr>
          <a:lstStyle/>
          <a:p>
            <a:r>
              <a:rPr lang="en-US" dirty="0" smtClean="0">
                <a:solidFill>
                  <a:schemeClr val="bg1"/>
                </a:solidFill>
              </a:rPr>
              <a:t>Baseline: log(</a:t>
            </a:r>
            <a:r>
              <a:rPr lang="en-US" dirty="0" err="1" smtClean="0">
                <a:solidFill>
                  <a:schemeClr val="bg1"/>
                </a:solidFill>
              </a:rPr>
              <a:t>W</a:t>
            </a:r>
            <a:r>
              <a:rPr lang="en-US" baseline="-25000" dirty="0" err="1" smtClean="0">
                <a:solidFill>
                  <a:schemeClr val="bg1"/>
                </a:solidFill>
              </a:rPr>
              <a:t>mat</a:t>
            </a:r>
            <a:r>
              <a:rPr lang="en-US" dirty="0" smtClean="0">
                <a:solidFill>
                  <a:schemeClr val="bg1"/>
                </a:solidFill>
              </a:rPr>
              <a:t>)</a:t>
            </a:r>
            <a:r>
              <a:rPr lang="en-US" baseline="-25000" dirty="0" smtClean="0">
                <a:solidFill>
                  <a:schemeClr val="bg1"/>
                </a:solidFill>
              </a:rPr>
              <a:t> </a:t>
            </a:r>
            <a:r>
              <a:rPr lang="en-US" dirty="0" smtClean="0">
                <a:solidFill>
                  <a:schemeClr val="bg1"/>
                </a:solidFill>
              </a:rPr>
              <a:t>= 0.000359* CL</a:t>
            </a:r>
            <a:r>
              <a:rPr lang="en-US" baseline="30000" dirty="0" smtClean="0">
                <a:solidFill>
                  <a:schemeClr val="bg1"/>
                </a:solidFill>
              </a:rPr>
              <a:t>2.666076</a:t>
            </a:r>
          </a:p>
          <a:p>
            <a:r>
              <a:rPr lang="en-US" dirty="0" smtClean="0">
                <a:solidFill>
                  <a:schemeClr val="bg1"/>
                </a:solidFill>
              </a:rPr>
              <a:t>Bias corrected</a:t>
            </a:r>
            <a:r>
              <a:rPr lang="en-US" dirty="0">
                <a:solidFill>
                  <a:schemeClr val="bg1"/>
                </a:solidFill>
              </a:rPr>
              <a:t>: </a:t>
            </a:r>
            <a:r>
              <a:rPr lang="en-US" dirty="0" smtClean="0">
                <a:solidFill>
                  <a:schemeClr val="bg1"/>
                </a:solidFill>
              </a:rPr>
              <a:t>log(</a:t>
            </a:r>
            <a:r>
              <a:rPr lang="en-US" dirty="0" err="1" smtClean="0">
                <a:solidFill>
                  <a:schemeClr val="bg1"/>
                </a:solidFill>
              </a:rPr>
              <a:t>W</a:t>
            </a:r>
            <a:r>
              <a:rPr lang="en-US" baseline="-25000" dirty="0" err="1" smtClean="0">
                <a:solidFill>
                  <a:schemeClr val="bg1"/>
                </a:solidFill>
              </a:rPr>
              <a:t>mat</a:t>
            </a:r>
            <a:r>
              <a:rPr lang="en-US" dirty="0">
                <a:solidFill>
                  <a:schemeClr val="bg1"/>
                </a:solidFill>
              </a:rPr>
              <a:t>)</a:t>
            </a:r>
            <a:r>
              <a:rPr lang="en-US" baseline="-25000" dirty="0">
                <a:solidFill>
                  <a:schemeClr val="bg1"/>
                </a:solidFill>
              </a:rPr>
              <a:t> </a:t>
            </a:r>
            <a:r>
              <a:rPr lang="en-US" dirty="0">
                <a:solidFill>
                  <a:schemeClr val="bg1"/>
                </a:solidFill>
              </a:rPr>
              <a:t>= </a:t>
            </a:r>
            <a:r>
              <a:rPr lang="en-US" dirty="0" smtClean="0">
                <a:solidFill>
                  <a:schemeClr val="bg1"/>
                </a:solidFill>
              </a:rPr>
              <a:t>0.000453 </a:t>
            </a:r>
            <a:r>
              <a:rPr lang="en-US" dirty="0">
                <a:solidFill>
                  <a:schemeClr val="bg1"/>
                </a:solidFill>
              </a:rPr>
              <a:t>* </a:t>
            </a:r>
            <a:r>
              <a:rPr lang="en-US" dirty="0" smtClean="0">
                <a:solidFill>
                  <a:schemeClr val="bg1"/>
                </a:solidFill>
              </a:rPr>
              <a:t>CL</a:t>
            </a:r>
            <a:r>
              <a:rPr lang="en-US" baseline="30000" dirty="0" smtClean="0">
                <a:solidFill>
                  <a:schemeClr val="bg1"/>
                </a:solidFill>
              </a:rPr>
              <a:t>2.616050</a:t>
            </a:r>
          </a:p>
          <a:p>
            <a:r>
              <a:rPr lang="en-US" dirty="0" smtClean="0">
                <a:solidFill>
                  <a:schemeClr val="bg1"/>
                </a:solidFill>
              </a:rPr>
              <a:t>Slope not significantly different from baseline</a:t>
            </a:r>
            <a:endParaRPr lang="en-US" dirty="0">
              <a:solidFill>
                <a:schemeClr val="bg1"/>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87158697"/>
      </p:ext>
    </p:extLst>
  </p:cSld>
  <p:clrMapOvr>
    <a:masterClrMapping/>
  </p:clrMapOvr>
  <mc:AlternateContent xmlns:mc="http://schemas.openxmlformats.org/markup-compatibility/2006">
    <mc:Choice xmlns:p14="http://schemas.microsoft.com/office/powerpoint/2010/main" Requires="p14">
      <p:transition spd="slow" p14:dur="2000" advTm="14084"/>
    </mc:Choice>
    <mc:Fallback>
      <p:transition spd="slow" advTm="14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375" y="150966"/>
            <a:ext cx="9404723" cy="1400530"/>
          </a:xfrm>
        </p:spPr>
        <p:txBody>
          <a:bodyPr/>
          <a:lstStyle/>
          <a:p>
            <a:r>
              <a:rPr lang="en-US" dirty="0" smtClean="0"/>
              <a:t>Male SMBKC- shell condition</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07848" y="939988"/>
            <a:ext cx="8881250" cy="5795669"/>
          </a:xfrm>
        </p:spPr>
      </p:pic>
      <p:sp>
        <p:nvSpPr>
          <p:cNvPr id="5" name="TextBox 4"/>
          <p:cNvSpPr txBox="1"/>
          <p:nvPr/>
        </p:nvSpPr>
        <p:spPr>
          <a:xfrm>
            <a:off x="1654436" y="1220350"/>
            <a:ext cx="4920100" cy="1754326"/>
          </a:xfrm>
          <a:prstGeom prst="rect">
            <a:avLst/>
          </a:prstGeom>
          <a:noFill/>
        </p:spPr>
        <p:txBody>
          <a:bodyPr wrap="square" rtlCol="0">
            <a:spAutoFit/>
          </a:bodyPr>
          <a:lstStyle/>
          <a:p>
            <a:r>
              <a:rPr lang="en-US" dirty="0" smtClean="0">
                <a:solidFill>
                  <a:schemeClr val="bg1"/>
                </a:solidFill>
              </a:rPr>
              <a:t>Baseline: log(W)</a:t>
            </a:r>
            <a:r>
              <a:rPr lang="en-US" baseline="-25000" dirty="0" smtClean="0">
                <a:solidFill>
                  <a:schemeClr val="bg1"/>
                </a:solidFill>
              </a:rPr>
              <a:t> </a:t>
            </a:r>
            <a:r>
              <a:rPr lang="en-US" dirty="0" smtClean="0">
                <a:solidFill>
                  <a:schemeClr val="bg1"/>
                </a:solidFill>
              </a:rPr>
              <a:t>= 0.000502* CL</a:t>
            </a:r>
            <a:r>
              <a:rPr lang="en-US" baseline="30000" dirty="0" smtClean="0">
                <a:solidFill>
                  <a:schemeClr val="bg1"/>
                </a:solidFill>
              </a:rPr>
              <a:t>3.107158</a:t>
            </a:r>
          </a:p>
          <a:p>
            <a:r>
              <a:rPr lang="en-US" dirty="0" smtClean="0">
                <a:solidFill>
                  <a:schemeClr val="bg1"/>
                </a:solidFill>
              </a:rPr>
              <a:t>Bias corrected</a:t>
            </a:r>
            <a:r>
              <a:rPr lang="en-US" dirty="0">
                <a:solidFill>
                  <a:schemeClr val="bg1"/>
                </a:solidFill>
              </a:rPr>
              <a:t>: </a:t>
            </a:r>
            <a:r>
              <a:rPr lang="en-US" dirty="0" smtClean="0">
                <a:solidFill>
                  <a:schemeClr val="bg1"/>
                </a:solidFill>
              </a:rPr>
              <a:t>log(W</a:t>
            </a:r>
            <a:r>
              <a:rPr lang="en-US" baseline="-25000" dirty="0" smtClean="0">
                <a:solidFill>
                  <a:schemeClr val="bg1"/>
                </a:solidFill>
              </a:rPr>
              <a:t>NS</a:t>
            </a:r>
            <a:r>
              <a:rPr lang="en-US" dirty="0" smtClean="0">
                <a:solidFill>
                  <a:schemeClr val="bg1"/>
                </a:solidFill>
              </a:rPr>
              <a:t>)</a:t>
            </a:r>
            <a:r>
              <a:rPr lang="en-US" baseline="-25000" dirty="0" smtClean="0">
                <a:solidFill>
                  <a:schemeClr val="bg1"/>
                </a:solidFill>
              </a:rPr>
              <a:t> </a:t>
            </a:r>
            <a:r>
              <a:rPr lang="en-US" dirty="0">
                <a:solidFill>
                  <a:schemeClr val="bg1"/>
                </a:solidFill>
              </a:rPr>
              <a:t>= </a:t>
            </a:r>
            <a:r>
              <a:rPr lang="en-US" dirty="0" smtClean="0">
                <a:solidFill>
                  <a:schemeClr val="bg1"/>
                </a:solidFill>
              </a:rPr>
              <a:t>0.000344 </a:t>
            </a:r>
            <a:r>
              <a:rPr lang="en-US" dirty="0">
                <a:solidFill>
                  <a:schemeClr val="bg1"/>
                </a:solidFill>
              </a:rPr>
              <a:t>* </a:t>
            </a:r>
            <a:r>
              <a:rPr lang="en-US" dirty="0" smtClean="0">
                <a:solidFill>
                  <a:schemeClr val="bg1"/>
                </a:solidFill>
              </a:rPr>
              <a:t>CL</a:t>
            </a:r>
            <a:r>
              <a:rPr lang="en-US" baseline="30000" dirty="0" smtClean="0">
                <a:solidFill>
                  <a:schemeClr val="bg1"/>
                </a:solidFill>
              </a:rPr>
              <a:t>3.176559</a:t>
            </a:r>
            <a:endParaRPr lang="en-US" dirty="0">
              <a:solidFill>
                <a:schemeClr val="bg1"/>
              </a:solidFill>
            </a:endParaRPr>
          </a:p>
          <a:p>
            <a:r>
              <a:rPr lang="en-US" dirty="0" smtClean="0">
                <a:solidFill>
                  <a:schemeClr val="bg1"/>
                </a:solidFill>
              </a:rPr>
              <a:t>Slope not significantly different from baseline</a:t>
            </a:r>
          </a:p>
          <a:p>
            <a:r>
              <a:rPr lang="en-US" dirty="0" smtClean="0">
                <a:solidFill>
                  <a:schemeClr val="bg1"/>
                </a:solidFill>
              </a:rPr>
              <a:t>Large SE on baseline</a:t>
            </a:r>
            <a:endParaRPr lang="en-US" dirty="0">
              <a:solidFill>
                <a:schemeClr val="bg1"/>
              </a:solidFill>
            </a:endParaRPr>
          </a:p>
        </p:txBody>
      </p:sp>
      <p:sp>
        <p:nvSpPr>
          <p:cNvPr id="6" name="TextBox 5"/>
          <p:cNvSpPr txBox="1"/>
          <p:nvPr/>
        </p:nvSpPr>
        <p:spPr>
          <a:xfrm>
            <a:off x="4824356" y="4655446"/>
            <a:ext cx="4920100" cy="1477328"/>
          </a:xfrm>
          <a:prstGeom prst="rect">
            <a:avLst/>
          </a:prstGeom>
          <a:noFill/>
        </p:spPr>
        <p:txBody>
          <a:bodyPr wrap="square" rtlCol="0">
            <a:spAutoFit/>
          </a:bodyPr>
          <a:lstStyle/>
          <a:p>
            <a:r>
              <a:rPr lang="en-US" dirty="0" smtClean="0">
                <a:solidFill>
                  <a:schemeClr val="bg1"/>
                </a:solidFill>
              </a:rPr>
              <a:t>Baseline: log(W)</a:t>
            </a:r>
            <a:r>
              <a:rPr lang="en-US" baseline="-25000" dirty="0" smtClean="0">
                <a:solidFill>
                  <a:schemeClr val="bg1"/>
                </a:solidFill>
              </a:rPr>
              <a:t> </a:t>
            </a:r>
            <a:r>
              <a:rPr lang="en-US" dirty="0" smtClean="0">
                <a:solidFill>
                  <a:schemeClr val="bg1"/>
                </a:solidFill>
              </a:rPr>
              <a:t>= 0.000502* CL</a:t>
            </a:r>
            <a:r>
              <a:rPr lang="en-US" baseline="30000" dirty="0" smtClean="0">
                <a:solidFill>
                  <a:schemeClr val="bg1"/>
                </a:solidFill>
              </a:rPr>
              <a:t>3.107158</a:t>
            </a:r>
          </a:p>
          <a:p>
            <a:r>
              <a:rPr lang="en-US" dirty="0" smtClean="0">
                <a:solidFill>
                  <a:schemeClr val="bg1"/>
                </a:solidFill>
              </a:rPr>
              <a:t>Bias corrected</a:t>
            </a:r>
            <a:r>
              <a:rPr lang="en-US" dirty="0">
                <a:solidFill>
                  <a:schemeClr val="bg1"/>
                </a:solidFill>
              </a:rPr>
              <a:t>: </a:t>
            </a:r>
            <a:r>
              <a:rPr lang="en-US" dirty="0" smtClean="0">
                <a:solidFill>
                  <a:schemeClr val="bg1"/>
                </a:solidFill>
              </a:rPr>
              <a:t>log(W</a:t>
            </a:r>
            <a:r>
              <a:rPr lang="en-US" baseline="-25000" dirty="0" smtClean="0">
                <a:solidFill>
                  <a:schemeClr val="bg1"/>
                </a:solidFill>
              </a:rPr>
              <a:t>OS</a:t>
            </a:r>
            <a:r>
              <a:rPr lang="en-US" dirty="0" smtClean="0">
                <a:solidFill>
                  <a:schemeClr val="bg1"/>
                </a:solidFill>
              </a:rPr>
              <a:t>)</a:t>
            </a:r>
            <a:r>
              <a:rPr lang="en-US" baseline="-25000" dirty="0" smtClean="0">
                <a:solidFill>
                  <a:schemeClr val="bg1"/>
                </a:solidFill>
              </a:rPr>
              <a:t> </a:t>
            </a:r>
            <a:r>
              <a:rPr lang="en-US" dirty="0">
                <a:solidFill>
                  <a:schemeClr val="bg1"/>
                </a:solidFill>
              </a:rPr>
              <a:t>= </a:t>
            </a:r>
            <a:r>
              <a:rPr lang="en-US" dirty="0" smtClean="0">
                <a:solidFill>
                  <a:schemeClr val="bg1"/>
                </a:solidFill>
              </a:rPr>
              <a:t>0.000550 </a:t>
            </a:r>
            <a:r>
              <a:rPr lang="en-US" dirty="0">
                <a:solidFill>
                  <a:schemeClr val="bg1"/>
                </a:solidFill>
              </a:rPr>
              <a:t>* </a:t>
            </a:r>
            <a:r>
              <a:rPr lang="en-US" dirty="0" smtClean="0">
                <a:solidFill>
                  <a:schemeClr val="bg1"/>
                </a:solidFill>
              </a:rPr>
              <a:t>CL</a:t>
            </a:r>
            <a:r>
              <a:rPr lang="en-US" baseline="30000" dirty="0" smtClean="0">
                <a:solidFill>
                  <a:schemeClr val="bg1"/>
                </a:solidFill>
              </a:rPr>
              <a:t>3.09395</a:t>
            </a:r>
            <a:endParaRPr lang="en-US" dirty="0">
              <a:solidFill>
                <a:schemeClr val="bg1"/>
              </a:solidFill>
            </a:endParaRPr>
          </a:p>
          <a:p>
            <a:r>
              <a:rPr lang="en-US" dirty="0" smtClean="0">
                <a:solidFill>
                  <a:schemeClr val="bg1"/>
                </a:solidFill>
              </a:rPr>
              <a:t>Slope not significantly different from baseline</a:t>
            </a:r>
            <a:endParaRPr lang="en-US"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88296728"/>
      </p:ext>
    </p:extLst>
  </p:cSld>
  <p:clrMapOvr>
    <a:masterClrMapping/>
  </p:clrMapOvr>
  <mc:AlternateContent xmlns:mc="http://schemas.openxmlformats.org/markup-compatibility/2006">
    <mc:Choice xmlns:p14="http://schemas.microsoft.com/office/powerpoint/2010/main" Requires="p14">
      <p:transition spd="slow" p14:dur="2000" advTm="20447"/>
    </mc:Choice>
    <mc:Fallback>
      <p:transition spd="slow" advTm="20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24769"/>
          </a:xfrm>
        </p:spPr>
        <p:txBody>
          <a:bodyPr/>
          <a:lstStyle/>
          <a:p>
            <a:r>
              <a:rPr lang="en-US" dirty="0" smtClean="0"/>
              <a:t>SMBKC females – maturity status</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27509" y="1377487"/>
            <a:ext cx="7993092" cy="521608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08097390"/>
      </p:ext>
    </p:extLst>
  </p:cSld>
  <p:clrMapOvr>
    <a:masterClrMapping/>
  </p:clrMapOvr>
  <mc:AlternateContent xmlns:mc="http://schemas.openxmlformats.org/markup-compatibility/2006">
    <mc:Choice xmlns:p14="http://schemas.microsoft.com/office/powerpoint/2010/main" Requires="p14">
      <p:transition spd="slow" p14:dur="2000" advTm="25055"/>
    </mc:Choice>
    <mc:Fallback>
      <p:transition spd="slow" advTm="25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Male Bairdi crab – shell condition</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34921" y="1397301"/>
            <a:ext cx="7957203" cy="5081988"/>
          </a:xfrm>
        </p:spPr>
      </p:pic>
      <p:sp>
        <p:nvSpPr>
          <p:cNvPr id="5" name="TextBox 4"/>
          <p:cNvSpPr txBox="1"/>
          <p:nvPr/>
        </p:nvSpPr>
        <p:spPr>
          <a:xfrm>
            <a:off x="1601690" y="1647720"/>
            <a:ext cx="5612926" cy="1354217"/>
          </a:xfrm>
          <a:prstGeom prst="rect">
            <a:avLst/>
          </a:prstGeom>
          <a:noFill/>
        </p:spPr>
        <p:txBody>
          <a:bodyPr wrap="square" rtlCol="0">
            <a:spAutoFit/>
          </a:bodyPr>
          <a:lstStyle/>
          <a:p>
            <a:r>
              <a:rPr lang="en-US" sz="1600" dirty="0" smtClean="0">
                <a:solidFill>
                  <a:schemeClr val="bg1"/>
                </a:solidFill>
              </a:rPr>
              <a:t>Original: Log(W</a:t>
            </a:r>
            <a:r>
              <a:rPr lang="en-US" sz="1600" baseline="-25000" dirty="0" smtClean="0">
                <a:solidFill>
                  <a:schemeClr val="bg1"/>
                </a:solidFill>
              </a:rPr>
              <a:t>OS</a:t>
            </a:r>
            <a:r>
              <a:rPr lang="en-US" sz="1600" dirty="0" smtClean="0">
                <a:solidFill>
                  <a:schemeClr val="bg1"/>
                </a:solidFill>
              </a:rPr>
              <a:t>) = 0.000208 * CW</a:t>
            </a:r>
            <a:r>
              <a:rPr lang="en-US" sz="1600" baseline="30000" dirty="0" smtClean="0">
                <a:solidFill>
                  <a:schemeClr val="bg1"/>
                </a:solidFill>
              </a:rPr>
              <a:t>3.091966</a:t>
            </a:r>
            <a:endParaRPr lang="en-US" sz="1600" dirty="0" smtClean="0">
              <a:solidFill>
                <a:schemeClr val="bg1"/>
              </a:solidFill>
            </a:endParaRPr>
          </a:p>
          <a:p>
            <a:r>
              <a:rPr lang="en-US" sz="1600" dirty="0" smtClean="0">
                <a:solidFill>
                  <a:schemeClr val="bg1"/>
                </a:solidFill>
              </a:rPr>
              <a:t>Bias corrected: Log(W</a:t>
            </a:r>
            <a:r>
              <a:rPr lang="en-US" sz="1600" baseline="-25000" dirty="0" smtClean="0">
                <a:solidFill>
                  <a:schemeClr val="bg1"/>
                </a:solidFill>
              </a:rPr>
              <a:t>OS</a:t>
            </a:r>
            <a:r>
              <a:rPr lang="en-US" sz="1600" dirty="0">
                <a:solidFill>
                  <a:schemeClr val="bg1"/>
                </a:solidFill>
              </a:rPr>
              <a:t>) = 0.000208 * </a:t>
            </a:r>
            <a:r>
              <a:rPr lang="en-US" sz="1600" dirty="0" smtClean="0">
                <a:solidFill>
                  <a:schemeClr val="bg1"/>
                </a:solidFill>
              </a:rPr>
              <a:t>CW</a:t>
            </a:r>
            <a:r>
              <a:rPr lang="en-US" sz="1600" baseline="30000" dirty="0" smtClean="0">
                <a:solidFill>
                  <a:schemeClr val="bg1"/>
                </a:solidFill>
              </a:rPr>
              <a:t>3.091966</a:t>
            </a:r>
            <a:endParaRPr lang="en-US" sz="1600" dirty="0" smtClean="0">
              <a:solidFill>
                <a:schemeClr val="bg1"/>
              </a:solidFill>
            </a:endParaRPr>
          </a:p>
          <a:p>
            <a:r>
              <a:rPr lang="en-US" sz="1600" dirty="0" smtClean="0">
                <a:solidFill>
                  <a:schemeClr val="bg1"/>
                </a:solidFill>
              </a:rPr>
              <a:t>Significantly different from baseline</a:t>
            </a:r>
            <a:endParaRPr lang="en-US" sz="1600" dirty="0">
              <a:solidFill>
                <a:schemeClr val="bg1"/>
              </a:solidFill>
            </a:endParaRPr>
          </a:p>
          <a:p>
            <a:r>
              <a:rPr lang="en-US" sz="1600" dirty="0">
                <a:solidFill>
                  <a:schemeClr val="bg1"/>
                </a:solidFill>
              </a:rPr>
              <a:t>R</a:t>
            </a:r>
            <a:r>
              <a:rPr lang="en-US" sz="1600" baseline="30000" dirty="0">
                <a:solidFill>
                  <a:schemeClr val="bg1"/>
                </a:solidFill>
              </a:rPr>
              <a:t>2</a:t>
            </a:r>
            <a:r>
              <a:rPr lang="en-US" sz="1600" dirty="0">
                <a:solidFill>
                  <a:schemeClr val="bg1"/>
                </a:solidFill>
              </a:rPr>
              <a:t> = </a:t>
            </a:r>
            <a:r>
              <a:rPr lang="en-US" sz="1600" dirty="0" smtClean="0">
                <a:solidFill>
                  <a:schemeClr val="bg1"/>
                </a:solidFill>
              </a:rPr>
              <a:t>0.98</a:t>
            </a:r>
            <a:endParaRPr lang="en-US" sz="1600" dirty="0">
              <a:solidFill>
                <a:schemeClr val="bg1"/>
              </a:solidFill>
            </a:endParaRPr>
          </a:p>
          <a:p>
            <a:endParaRPr lang="en-US" dirty="0">
              <a:solidFill>
                <a:schemeClr val="bg1"/>
              </a:solidFill>
            </a:endParaRPr>
          </a:p>
        </p:txBody>
      </p:sp>
      <p:sp>
        <p:nvSpPr>
          <p:cNvPr id="6" name="TextBox 5"/>
          <p:cNvSpPr txBox="1"/>
          <p:nvPr/>
        </p:nvSpPr>
        <p:spPr>
          <a:xfrm>
            <a:off x="3447289" y="4847942"/>
            <a:ext cx="5943226" cy="1077218"/>
          </a:xfrm>
          <a:prstGeom prst="rect">
            <a:avLst/>
          </a:prstGeom>
          <a:noFill/>
        </p:spPr>
        <p:txBody>
          <a:bodyPr wrap="square" rtlCol="0">
            <a:spAutoFit/>
          </a:bodyPr>
          <a:lstStyle/>
          <a:p>
            <a:r>
              <a:rPr lang="en-US" sz="1600" dirty="0" smtClean="0">
                <a:solidFill>
                  <a:schemeClr val="bg1"/>
                </a:solidFill>
              </a:rPr>
              <a:t>Original: Log(W</a:t>
            </a:r>
            <a:r>
              <a:rPr lang="en-US" sz="1600" baseline="-25000" dirty="0" smtClean="0">
                <a:solidFill>
                  <a:schemeClr val="bg1"/>
                </a:solidFill>
              </a:rPr>
              <a:t>NS</a:t>
            </a:r>
            <a:r>
              <a:rPr lang="en-US" sz="1600" dirty="0" smtClean="0">
                <a:solidFill>
                  <a:schemeClr val="bg1"/>
                </a:solidFill>
              </a:rPr>
              <a:t>) = 0.000273 * CW</a:t>
            </a:r>
            <a:r>
              <a:rPr lang="en-US" sz="1600" baseline="30000" dirty="0" smtClean="0">
                <a:solidFill>
                  <a:schemeClr val="bg1"/>
                </a:solidFill>
              </a:rPr>
              <a:t>3.014254</a:t>
            </a:r>
          </a:p>
          <a:p>
            <a:r>
              <a:rPr lang="en-US" sz="1600" dirty="0">
                <a:solidFill>
                  <a:schemeClr val="bg1"/>
                </a:solidFill>
              </a:rPr>
              <a:t>Bias corrected</a:t>
            </a:r>
            <a:r>
              <a:rPr lang="en-US" sz="1600" dirty="0" smtClean="0">
                <a:solidFill>
                  <a:schemeClr val="bg1"/>
                </a:solidFill>
              </a:rPr>
              <a:t>: Log(W</a:t>
            </a:r>
            <a:r>
              <a:rPr lang="en-US" sz="1600" baseline="-25000" dirty="0" smtClean="0">
                <a:solidFill>
                  <a:schemeClr val="bg1"/>
                </a:solidFill>
              </a:rPr>
              <a:t>NS</a:t>
            </a:r>
            <a:r>
              <a:rPr lang="en-US" sz="1600" dirty="0">
                <a:solidFill>
                  <a:schemeClr val="bg1"/>
                </a:solidFill>
              </a:rPr>
              <a:t>) = </a:t>
            </a:r>
            <a:r>
              <a:rPr lang="en-US" sz="1600" dirty="0" smtClean="0">
                <a:solidFill>
                  <a:schemeClr val="bg1"/>
                </a:solidFill>
              </a:rPr>
              <a:t>0.000274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3.014254</a:t>
            </a:r>
            <a:endParaRPr lang="en-US" sz="1600" dirty="0" smtClean="0">
              <a:solidFill>
                <a:schemeClr val="bg1"/>
              </a:solidFill>
            </a:endParaRPr>
          </a:p>
          <a:p>
            <a:r>
              <a:rPr lang="en-US" sz="1600" dirty="0" smtClean="0">
                <a:solidFill>
                  <a:schemeClr val="bg1"/>
                </a:solidFill>
              </a:rPr>
              <a:t>Not significantly different from baseline</a:t>
            </a:r>
          </a:p>
          <a:p>
            <a:r>
              <a:rPr lang="en-US" sz="1600" dirty="0" smtClean="0">
                <a:solidFill>
                  <a:schemeClr val="bg1"/>
                </a:solidFill>
              </a:rPr>
              <a:t>R</a:t>
            </a:r>
            <a:r>
              <a:rPr lang="en-US" sz="1600" baseline="30000" dirty="0" smtClean="0">
                <a:solidFill>
                  <a:schemeClr val="bg1"/>
                </a:solidFill>
              </a:rPr>
              <a:t>2</a:t>
            </a:r>
            <a:r>
              <a:rPr lang="en-US" sz="1600" dirty="0" smtClean="0">
                <a:solidFill>
                  <a:schemeClr val="bg1"/>
                </a:solidFill>
              </a:rPr>
              <a:t> = 0.99</a:t>
            </a:r>
            <a:endParaRPr lang="en-US" sz="1600" dirty="0">
              <a:solidFill>
                <a:schemeClr val="bg1"/>
              </a:solidFill>
            </a:endParaRPr>
          </a:p>
        </p:txBody>
      </p:sp>
      <p:sp>
        <p:nvSpPr>
          <p:cNvPr id="7" name="TextBox 6"/>
          <p:cNvSpPr txBox="1"/>
          <p:nvPr/>
        </p:nvSpPr>
        <p:spPr>
          <a:xfrm>
            <a:off x="5356893" y="3740339"/>
            <a:ext cx="2904103" cy="646331"/>
          </a:xfrm>
          <a:prstGeom prst="rect">
            <a:avLst/>
          </a:prstGeom>
          <a:noFill/>
        </p:spPr>
        <p:txBody>
          <a:bodyPr wrap="square" rtlCol="0">
            <a:spAutoFit/>
          </a:bodyPr>
          <a:lstStyle/>
          <a:p>
            <a:r>
              <a:rPr lang="en-US" dirty="0" smtClean="0">
                <a:solidFill>
                  <a:schemeClr val="bg1"/>
                </a:solidFill>
              </a:rPr>
              <a:t>Slopes and intercepts significantly different</a:t>
            </a:r>
            <a:endParaRPr lang="en-US"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5104701"/>
      </p:ext>
    </p:extLst>
  </p:cSld>
  <p:clrMapOvr>
    <a:masterClrMapping/>
  </p:clrMapOvr>
  <mc:AlternateContent xmlns:mc="http://schemas.openxmlformats.org/markup-compatibility/2006">
    <mc:Choice xmlns:p14="http://schemas.microsoft.com/office/powerpoint/2010/main" Requires="p14">
      <p:transition spd="slow" p14:dur="2000" advTm="16043"/>
    </mc:Choice>
    <mc:Fallback>
      <p:transition spd="slow" advTm="16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0963" y="1479512"/>
            <a:ext cx="5975196" cy="4974336"/>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522" y="1479512"/>
            <a:ext cx="5975197" cy="4974336"/>
          </a:xfrm>
          <a:prstGeom prst="rect">
            <a:avLst/>
          </a:prstGeom>
        </p:spPr>
      </p:pic>
      <p:cxnSp>
        <p:nvCxnSpPr>
          <p:cNvPr id="7" name="Straight Arrow Connector 6"/>
          <p:cNvCxnSpPr/>
          <p:nvPr/>
        </p:nvCxnSpPr>
        <p:spPr>
          <a:xfrm flipH="1" flipV="1">
            <a:off x="11298530" y="3002215"/>
            <a:ext cx="192300" cy="41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90562" y="3422133"/>
            <a:ext cx="808235" cy="276999"/>
          </a:xfrm>
          <a:prstGeom prst="rect">
            <a:avLst/>
          </a:prstGeom>
          <a:noFill/>
        </p:spPr>
        <p:txBody>
          <a:bodyPr wrap="none" rtlCol="0">
            <a:spAutoFit/>
          </a:bodyPr>
          <a:lstStyle/>
          <a:p>
            <a:r>
              <a:rPr lang="en-US" sz="1200" dirty="0" smtClean="0">
                <a:solidFill>
                  <a:schemeClr val="bg1"/>
                </a:solidFill>
              </a:rPr>
              <a:t>baseline</a:t>
            </a:r>
            <a:endParaRPr lang="en-US" sz="1200" dirty="0">
              <a:solidFill>
                <a:schemeClr val="bg1"/>
              </a:solidFill>
            </a:endParaRPr>
          </a:p>
        </p:txBody>
      </p:sp>
      <p:cxnSp>
        <p:nvCxnSpPr>
          <p:cNvPr id="12" name="Straight Arrow Connector 11"/>
          <p:cNvCxnSpPr/>
          <p:nvPr/>
        </p:nvCxnSpPr>
        <p:spPr>
          <a:xfrm>
            <a:off x="4779997" y="2432024"/>
            <a:ext cx="590430" cy="17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63230" y="2332770"/>
            <a:ext cx="808235" cy="276999"/>
          </a:xfrm>
          <a:prstGeom prst="rect">
            <a:avLst/>
          </a:prstGeom>
          <a:noFill/>
        </p:spPr>
        <p:txBody>
          <a:bodyPr wrap="none" rtlCol="0">
            <a:spAutoFit/>
          </a:bodyPr>
          <a:lstStyle/>
          <a:p>
            <a:r>
              <a:rPr lang="en-US" sz="1200" dirty="0" smtClean="0">
                <a:solidFill>
                  <a:schemeClr val="bg1"/>
                </a:solidFill>
              </a:rPr>
              <a:t>baseline</a:t>
            </a:r>
            <a:endParaRPr lang="en-US" sz="1200" dirty="0">
              <a:solidFill>
                <a:schemeClr val="bg1"/>
              </a:solidFill>
            </a:endParaRPr>
          </a:p>
        </p:txBody>
      </p:sp>
      <p:cxnSp>
        <p:nvCxnSpPr>
          <p:cNvPr id="3" name="Straight Arrow Connector 2"/>
          <p:cNvCxnSpPr/>
          <p:nvPr/>
        </p:nvCxnSpPr>
        <p:spPr>
          <a:xfrm>
            <a:off x="10289944" y="2426462"/>
            <a:ext cx="1055680" cy="18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03088" y="2287962"/>
            <a:ext cx="918841" cy="276999"/>
          </a:xfrm>
          <a:prstGeom prst="rect">
            <a:avLst/>
          </a:prstGeom>
          <a:noFill/>
        </p:spPr>
        <p:txBody>
          <a:bodyPr wrap="none" rtlCol="0">
            <a:spAutoFit/>
          </a:bodyPr>
          <a:lstStyle/>
          <a:p>
            <a:r>
              <a:rPr lang="en-US" sz="1200" dirty="0" smtClean="0">
                <a:solidFill>
                  <a:schemeClr val="bg1"/>
                </a:solidFill>
              </a:rPr>
              <a:t>OS model</a:t>
            </a:r>
            <a:endParaRPr lang="en-US" sz="1200" dirty="0">
              <a:solidFill>
                <a:schemeClr val="bg1"/>
              </a:solidFill>
            </a:endParaRPr>
          </a:p>
        </p:txBody>
      </p:sp>
      <p:sp>
        <p:nvSpPr>
          <p:cNvPr id="15" name="TextBox 14"/>
          <p:cNvSpPr txBox="1"/>
          <p:nvPr/>
        </p:nvSpPr>
        <p:spPr>
          <a:xfrm>
            <a:off x="4987993" y="3699132"/>
            <a:ext cx="918841" cy="276999"/>
          </a:xfrm>
          <a:prstGeom prst="rect">
            <a:avLst/>
          </a:prstGeom>
          <a:noFill/>
        </p:spPr>
        <p:txBody>
          <a:bodyPr wrap="none" rtlCol="0">
            <a:spAutoFit/>
          </a:bodyPr>
          <a:lstStyle/>
          <a:p>
            <a:r>
              <a:rPr lang="en-US" sz="1200" dirty="0" smtClean="0">
                <a:solidFill>
                  <a:schemeClr val="bg1"/>
                </a:solidFill>
              </a:rPr>
              <a:t>NS model</a:t>
            </a:r>
            <a:endParaRPr lang="en-US" sz="1200" dirty="0">
              <a:solidFill>
                <a:schemeClr val="bg1"/>
              </a:solidFill>
            </a:endParaRPr>
          </a:p>
        </p:txBody>
      </p:sp>
      <p:cxnSp>
        <p:nvCxnSpPr>
          <p:cNvPr id="16" name="Straight Arrow Connector 15"/>
          <p:cNvCxnSpPr/>
          <p:nvPr/>
        </p:nvCxnSpPr>
        <p:spPr>
          <a:xfrm flipH="1" flipV="1">
            <a:off x="5529569" y="2564961"/>
            <a:ext cx="18750" cy="118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57444349"/>
      </p:ext>
    </p:extLst>
  </p:cSld>
  <p:clrMapOvr>
    <a:masterClrMapping/>
  </p:clrMapOvr>
  <mc:AlternateContent xmlns:mc="http://schemas.openxmlformats.org/markup-compatibility/2006">
    <mc:Choice xmlns:p14="http://schemas.microsoft.com/office/powerpoint/2010/main" Requires="p14">
      <p:transition spd="slow" p14:dur="2000" advTm="22253"/>
    </mc:Choice>
    <mc:Fallback>
      <p:transition spd="slow" advTm="22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94" y="70641"/>
            <a:ext cx="10726985" cy="1400530"/>
          </a:xfrm>
        </p:spPr>
        <p:txBody>
          <a:bodyPr/>
          <a:lstStyle/>
          <a:p>
            <a:r>
              <a:rPr lang="en-US" dirty="0" smtClean="0"/>
              <a:t>Female Bairdi – maturity/shell condition</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91682" y="883004"/>
            <a:ext cx="8133062" cy="5747291"/>
          </a:xfrm>
        </p:spPr>
      </p:pic>
      <p:sp>
        <p:nvSpPr>
          <p:cNvPr id="5" name="TextBox 4"/>
          <p:cNvSpPr txBox="1"/>
          <p:nvPr/>
        </p:nvSpPr>
        <p:spPr>
          <a:xfrm>
            <a:off x="2807102" y="1034522"/>
            <a:ext cx="5918367" cy="2010807"/>
          </a:xfrm>
          <a:prstGeom prst="rect">
            <a:avLst/>
          </a:prstGeom>
          <a:noFill/>
        </p:spPr>
        <p:txBody>
          <a:bodyPr wrap="square" rtlCol="0">
            <a:spAutoFit/>
          </a:bodyPr>
          <a:lstStyle/>
          <a:p>
            <a:r>
              <a:rPr lang="en-US" sz="1600" dirty="0" smtClean="0">
                <a:solidFill>
                  <a:schemeClr val="bg1"/>
                </a:solidFill>
              </a:rPr>
              <a:t>Baseline: Log(</a:t>
            </a:r>
            <a:r>
              <a:rPr lang="en-US" sz="1600" dirty="0" err="1" smtClean="0">
                <a:solidFill>
                  <a:schemeClr val="bg1"/>
                </a:solidFill>
              </a:rPr>
              <a:t>CW</a:t>
            </a:r>
            <a:r>
              <a:rPr lang="en-US" sz="1600" baseline="-25000" dirty="0" err="1" smtClean="0">
                <a:solidFill>
                  <a:schemeClr val="bg1"/>
                </a:solidFill>
              </a:rPr>
              <a:t>Non-ovig</a:t>
            </a:r>
            <a:r>
              <a:rPr lang="en-US" sz="1600" dirty="0" smtClean="0">
                <a:solidFill>
                  <a:schemeClr val="bg1"/>
                </a:solidFill>
              </a:rPr>
              <a:t>) = 0.00056 * CW</a:t>
            </a:r>
            <a:r>
              <a:rPr lang="en-US" sz="1600" baseline="30000" dirty="0" smtClean="0">
                <a:solidFill>
                  <a:schemeClr val="bg1"/>
                </a:solidFill>
              </a:rPr>
              <a:t>2.816928</a:t>
            </a:r>
          </a:p>
          <a:p>
            <a:r>
              <a:rPr lang="en-US" sz="1600" dirty="0" smtClean="0">
                <a:solidFill>
                  <a:schemeClr val="bg1"/>
                </a:solidFill>
              </a:rPr>
              <a:t>Baseline: Log(</a:t>
            </a:r>
            <a:r>
              <a:rPr lang="en-US" sz="1600" dirty="0" err="1" smtClean="0">
                <a:solidFill>
                  <a:schemeClr val="bg1"/>
                </a:solidFill>
              </a:rPr>
              <a:t>CW</a:t>
            </a:r>
            <a:r>
              <a:rPr lang="en-US" sz="1600" baseline="-25000" dirty="0" err="1" smtClean="0">
                <a:solidFill>
                  <a:schemeClr val="bg1"/>
                </a:solidFill>
              </a:rPr>
              <a:t>ovig</a:t>
            </a:r>
            <a:r>
              <a:rPr lang="en-US" sz="1600" dirty="0">
                <a:solidFill>
                  <a:schemeClr val="bg1"/>
                </a:solidFill>
              </a:rPr>
              <a:t>) = 0.00044 * CW</a:t>
            </a:r>
            <a:r>
              <a:rPr lang="en-US" sz="1600" baseline="30000" dirty="0">
                <a:solidFill>
                  <a:schemeClr val="bg1"/>
                </a:solidFill>
              </a:rPr>
              <a:t>2.898686</a:t>
            </a:r>
          </a:p>
          <a:p>
            <a:endParaRPr lang="en-US" sz="1600" baseline="30000" dirty="0" smtClean="0">
              <a:solidFill>
                <a:schemeClr val="bg1"/>
              </a:solidFill>
            </a:endParaRPr>
          </a:p>
          <a:p>
            <a:r>
              <a:rPr lang="en-US" sz="1600" dirty="0">
                <a:solidFill>
                  <a:schemeClr val="bg1"/>
                </a:solidFill>
              </a:rPr>
              <a:t>Non-corrected : </a:t>
            </a:r>
            <a:r>
              <a:rPr lang="en-US" sz="1600" dirty="0" smtClean="0">
                <a:solidFill>
                  <a:schemeClr val="bg1"/>
                </a:solidFill>
              </a:rPr>
              <a:t>Log(</a:t>
            </a:r>
            <a:r>
              <a:rPr lang="en-US" sz="1600" dirty="0" err="1" smtClean="0">
                <a:solidFill>
                  <a:schemeClr val="bg1"/>
                </a:solidFill>
              </a:rPr>
              <a:t>CW</a:t>
            </a:r>
            <a:r>
              <a:rPr lang="en-US" sz="1600" baseline="-25000" dirty="0" err="1" smtClean="0">
                <a:solidFill>
                  <a:schemeClr val="bg1"/>
                </a:solidFill>
              </a:rPr>
              <a:t>immat</a:t>
            </a:r>
            <a:r>
              <a:rPr lang="en-US" sz="1600" dirty="0" smtClean="0">
                <a:solidFill>
                  <a:schemeClr val="bg1"/>
                </a:solidFill>
              </a:rPr>
              <a:t>) </a:t>
            </a:r>
            <a:r>
              <a:rPr lang="en-US" sz="1600" dirty="0">
                <a:solidFill>
                  <a:schemeClr val="bg1"/>
                </a:solidFill>
              </a:rPr>
              <a:t>= </a:t>
            </a:r>
            <a:r>
              <a:rPr lang="en-US" sz="1600" dirty="0" smtClean="0">
                <a:solidFill>
                  <a:schemeClr val="bg1"/>
                </a:solidFill>
              </a:rPr>
              <a:t>0.000508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2.844163</a:t>
            </a:r>
            <a:endParaRPr lang="en-US" sz="1600" dirty="0" smtClean="0">
              <a:solidFill>
                <a:schemeClr val="bg1"/>
              </a:solidFill>
            </a:endParaRPr>
          </a:p>
          <a:p>
            <a:r>
              <a:rPr lang="en-US" sz="1600" dirty="0" smtClean="0">
                <a:solidFill>
                  <a:schemeClr val="bg1"/>
                </a:solidFill>
              </a:rPr>
              <a:t>Bias corrected: Log(</a:t>
            </a:r>
            <a:r>
              <a:rPr lang="en-US" sz="1600" dirty="0" err="1" smtClean="0">
                <a:solidFill>
                  <a:schemeClr val="bg1"/>
                </a:solidFill>
              </a:rPr>
              <a:t>CW</a:t>
            </a:r>
            <a:r>
              <a:rPr lang="en-US" sz="1600" baseline="-25000" dirty="0" err="1" smtClean="0">
                <a:solidFill>
                  <a:schemeClr val="bg1"/>
                </a:solidFill>
              </a:rPr>
              <a:t>Immat</a:t>
            </a:r>
            <a:r>
              <a:rPr lang="en-US" sz="1600" dirty="0" smtClean="0">
                <a:solidFill>
                  <a:schemeClr val="bg1"/>
                </a:solidFill>
              </a:rPr>
              <a:t>) </a:t>
            </a:r>
            <a:r>
              <a:rPr lang="en-US" sz="1600" dirty="0">
                <a:solidFill>
                  <a:schemeClr val="bg1"/>
                </a:solidFill>
              </a:rPr>
              <a:t>= </a:t>
            </a:r>
            <a:r>
              <a:rPr lang="en-US" sz="1600" dirty="0" smtClean="0">
                <a:solidFill>
                  <a:schemeClr val="bg1"/>
                </a:solidFill>
              </a:rPr>
              <a:t>0.00051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2.844163</a:t>
            </a:r>
            <a:endParaRPr lang="en-US" sz="1600" baseline="30000" dirty="0">
              <a:solidFill>
                <a:schemeClr val="bg1"/>
              </a:solidFill>
            </a:endParaRPr>
          </a:p>
          <a:p>
            <a:r>
              <a:rPr lang="en-US" sz="1600" dirty="0" smtClean="0">
                <a:solidFill>
                  <a:schemeClr val="bg1"/>
                </a:solidFill>
              </a:rPr>
              <a:t>Not significantly </a:t>
            </a:r>
            <a:r>
              <a:rPr lang="en-US" sz="1600" dirty="0">
                <a:solidFill>
                  <a:schemeClr val="bg1"/>
                </a:solidFill>
              </a:rPr>
              <a:t>different from baseline</a:t>
            </a:r>
          </a:p>
          <a:p>
            <a:endParaRPr lang="en-US" sz="1600" dirty="0">
              <a:solidFill>
                <a:schemeClr val="bg1"/>
              </a:solidFill>
            </a:endParaRPr>
          </a:p>
          <a:p>
            <a:endParaRPr lang="en-US" dirty="0">
              <a:solidFill>
                <a:schemeClr val="bg1"/>
              </a:solidFill>
            </a:endParaRPr>
          </a:p>
        </p:txBody>
      </p:sp>
      <p:sp>
        <p:nvSpPr>
          <p:cNvPr id="6" name="TextBox 5"/>
          <p:cNvSpPr txBox="1"/>
          <p:nvPr/>
        </p:nvSpPr>
        <p:spPr>
          <a:xfrm>
            <a:off x="5385148" y="4571762"/>
            <a:ext cx="5918367" cy="1815882"/>
          </a:xfrm>
          <a:prstGeom prst="rect">
            <a:avLst/>
          </a:prstGeom>
          <a:noFill/>
        </p:spPr>
        <p:txBody>
          <a:bodyPr wrap="square" rtlCol="0">
            <a:spAutoFit/>
          </a:bodyPr>
          <a:lstStyle/>
          <a:p>
            <a:r>
              <a:rPr lang="en-US" sz="1600" dirty="0" smtClean="0">
                <a:solidFill>
                  <a:schemeClr val="bg1"/>
                </a:solidFill>
              </a:rPr>
              <a:t>Non-corrected</a:t>
            </a:r>
            <a:r>
              <a:rPr lang="en-US" sz="1600" dirty="0">
                <a:solidFill>
                  <a:schemeClr val="bg1"/>
                </a:solidFill>
              </a:rPr>
              <a:t>: </a:t>
            </a:r>
            <a:r>
              <a:rPr lang="en-US" sz="1600" dirty="0" smtClean="0">
                <a:solidFill>
                  <a:schemeClr val="bg1"/>
                </a:solidFill>
              </a:rPr>
              <a:t>Log(CW</a:t>
            </a:r>
            <a:r>
              <a:rPr lang="en-US" sz="1600" baseline="-25000" dirty="0" smtClean="0">
                <a:solidFill>
                  <a:schemeClr val="bg1"/>
                </a:solidFill>
              </a:rPr>
              <a:t>NS</a:t>
            </a:r>
            <a:r>
              <a:rPr lang="en-US" sz="1600" dirty="0">
                <a:solidFill>
                  <a:schemeClr val="bg1"/>
                </a:solidFill>
              </a:rPr>
              <a:t>) = </a:t>
            </a:r>
            <a:r>
              <a:rPr lang="en-US" sz="1600" dirty="0" smtClean="0">
                <a:solidFill>
                  <a:schemeClr val="bg1"/>
                </a:solidFill>
              </a:rPr>
              <a:t>0.000425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2.89866</a:t>
            </a:r>
            <a:endParaRPr lang="en-US" sz="1600" baseline="30000" dirty="0">
              <a:solidFill>
                <a:schemeClr val="bg1"/>
              </a:solidFill>
            </a:endParaRPr>
          </a:p>
          <a:p>
            <a:r>
              <a:rPr lang="en-US" sz="1600" dirty="0" smtClean="0">
                <a:solidFill>
                  <a:schemeClr val="bg1"/>
                </a:solidFill>
              </a:rPr>
              <a:t>Bias </a:t>
            </a:r>
            <a:r>
              <a:rPr lang="en-US" sz="1600" dirty="0">
                <a:solidFill>
                  <a:schemeClr val="bg1"/>
                </a:solidFill>
              </a:rPr>
              <a:t>corrected: Log(CW</a:t>
            </a:r>
            <a:r>
              <a:rPr lang="en-US" sz="1600" baseline="-25000" dirty="0">
                <a:solidFill>
                  <a:schemeClr val="bg1"/>
                </a:solidFill>
              </a:rPr>
              <a:t>NS</a:t>
            </a:r>
            <a:r>
              <a:rPr lang="en-US" sz="1600" dirty="0">
                <a:solidFill>
                  <a:schemeClr val="bg1"/>
                </a:solidFill>
              </a:rPr>
              <a:t>) = </a:t>
            </a:r>
            <a:r>
              <a:rPr lang="en-US" sz="1600" dirty="0" smtClean="0">
                <a:solidFill>
                  <a:schemeClr val="bg1"/>
                </a:solidFill>
              </a:rPr>
              <a:t>0.000426* CW</a:t>
            </a:r>
            <a:r>
              <a:rPr lang="en-US" sz="1600" baseline="30000" dirty="0" smtClean="0">
                <a:solidFill>
                  <a:schemeClr val="bg1"/>
                </a:solidFill>
              </a:rPr>
              <a:t>2.89866</a:t>
            </a:r>
          </a:p>
          <a:p>
            <a:r>
              <a:rPr lang="en-US" sz="1600" dirty="0">
                <a:solidFill>
                  <a:schemeClr val="bg1"/>
                </a:solidFill>
              </a:rPr>
              <a:t>Non-corrected: Log(CW</a:t>
            </a:r>
            <a:r>
              <a:rPr lang="en-US" sz="1600" baseline="-25000" dirty="0">
                <a:solidFill>
                  <a:schemeClr val="bg1"/>
                </a:solidFill>
              </a:rPr>
              <a:t>OS</a:t>
            </a:r>
            <a:r>
              <a:rPr lang="en-US" sz="1600" dirty="0">
                <a:solidFill>
                  <a:schemeClr val="bg1"/>
                </a:solidFill>
              </a:rPr>
              <a:t>) = 0.000639 * </a:t>
            </a:r>
            <a:r>
              <a:rPr lang="en-US" sz="1600" dirty="0" smtClean="0">
                <a:solidFill>
                  <a:schemeClr val="bg1"/>
                </a:solidFill>
              </a:rPr>
              <a:t>CW</a:t>
            </a:r>
            <a:r>
              <a:rPr lang="en-US" sz="1600" baseline="30000" dirty="0" smtClean="0">
                <a:solidFill>
                  <a:schemeClr val="bg1"/>
                </a:solidFill>
              </a:rPr>
              <a:t>2.82084</a:t>
            </a:r>
            <a:endParaRPr lang="en-US" sz="1600" baseline="30000" dirty="0">
              <a:solidFill>
                <a:schemeClr val="bg1"/>
              </a:solidFill>
            </a:endParaRPr>
          </a:p>
          <a:p>
            <a:r>
              <a:rPr lang="en-US" sz="1600" dirty="0">
                <a:solidFill>
                  <a:schemeClr val="bg1"/>
                </a:solidFill>
              </a:rPr>
              <a:t>Bias corrected: Log(CW</a:t>
            </a:r>
            <a:r>
              <a:rPr lang="en-US" sz="1600" baseline="-25000" dirty="0">
                <a:solidFill>
                  <a:schemeClr val="bg1"/>
                </a:solidFill>
              </a:rPr>
              <a:t>OS</a:t>
            </a:r>
            <a:r>
              <a:rPr lang="en-US" sz="1600" dirty="0">
                <a:solidFill>
                  <a:schemeClr val="bg1"/>
                </a:solidFill>
              </a:rPr>
              <a:t>) = </a:t>
            </a:r>
            <a:r>
              <a:rPr lang="en-US" sz="1600" dirty="0" smtClean="0">
                <a:solidFill>
                  <a:schemeClr val="bg1"/>
                </a:solidFill>
              </a:rPr>
              <a:t>0.000641 </a:t>
            </a:r>
            <a:r>
              <a:rPr lang="en-US" sz="1600" dirty="0">
                <a:solidFill>
                  <a:schemeClr val="bg1"/>
                </a:solidFill>
              </a:rPr>
              <a:t>* CW</a:t>
            </a:r>
            <a:r>
              <a:rPr lang="en-US" sz="1600" baseline="30000" dirty="0">
                <a:solidFill>
                  <a:schemeClr val="bg1"/>
                </a:solidFill>
              </a:rPr>
              <a:t>2.82084</a:t>
            </a:r>
          </a:p>
          <a:p>
            <a:endParaRPr lang="en-US" sz="1600" dirty="0" smtClean="0">
              <a:solidFill>
                <a:schemeClr val="bg1"/>
              </a:solidFill>
            </a:endParaRPr>
          </a:p>
          <a:p>
            <a:r>
              <a:rPr lang="en-US" sz="1600" dirty="0" smtClean="0">
                <a:solidFill>
                  <a:schemeClr val="bg1"/>
                </a:solidFill>
              </a:rPr>
              <a:t>OS significantly </a:t>
            </a:r>
            <a:r>
              <a:rPr lang="en-US" sz="1600" dirty="0">
                <a:solidFill>
                  <a:schemeClr val="bg1"/>
                </a:solidFill>
              </a:rPr>
              <a:t>different from </a:t>
            </a:r>
            <a:r>
              <a:rPr lang="en-US" sz="1600" dirty="0" smtClean="0">
                <a:solidFill>
                  <a:schemeClr val="bg1"/>
                </a:solidFill>
              </a:rPr>
              <a:t>baseline</a:t>
            </a:r>
          </a:p>
          <a:p>
            <a:r>
              <a:rPr lang="en-US" sz="1600" dirty="0" smtClean="0">
                <a:solidFill>
                  <a:schemeClr val="bg1"/>
                </a:solidFill>
              </a:rPr>
              <a:t>NS not different</a:t>
            </a:r>
            <a:endParaRPr lang="en-US" sz="1600" dirty="0">
              <a:solidFill>
                <a:schemeClr val="bg1"/>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20127795"/>
      </p:ext>
    </p:extLst>
  </p:cSld>
  <p:clrMapOvr>
    <a:masterClrMapping/>
  </p:clrMapOvr>
  <mc:AlternateContent xmlns:mc="http://schemas.openxmlformats.org/markup-compatibility/2006">
    <mc:Choice xmlns:p14="http://schemas.microsoft.com/office/powerpoint/2010/main" Requires="p14">
      <p:transition spd="slow" p14:dur="2000" advTm="33128"/>
    </mc:Choice>
    <mc:Fallback>
      <p:transition spd="slow" advTm="33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Refresher</a:t>
            </a:r>
            <a:endParaRPr lang="en-US" dirty="0"/>
          </a:p>
        </p:txBody>
      </p:sp>
      <p:sp>
        <p:nvSpPr>
          <p:cNvPr id="3" name="Content Placeholder 2"/>
          <p:cNvSpPr>
            <a:spLocks noGrp="1"/>
          </p:cNvSpPr>
          <p:nvPr>
            <p:ph idx="1"/>
          </p:nvPr>
        </p:nvSpPr>
        <p:spPr/>
        <p:txBody>
          <a:bodyPr/>
          <a:lstStyle/>
          <a:p>
            <a:r>
              <a:rPr lang="en-US" dirty="0" smtClean="0"/>
              <a:t>Update model parameters used to calculate biomass estimates based on size-weight relationships </a:t>
            </a:r>
          </a:p>
          <a:p>
            <a:pPr lvl="1"/>
            <a:r>
              <a:rPr lang="en-US" dirty="0" smtClean="0"/>
              <a:t>Allowing for factors affecting the relationships that were not accounted for in work that developed currently used parameters (Chilton 2009, 2011)</a:t>
            </a:r>
          </a:p>
          <a:p>
            <a:r>
              <a:rPr lang="en-US" dirty="0" smtClean="0"/>
              <a:t>Red king crab, tanner crab, opilio crab</a:t>
            </a:r>
          </a:p>
          <a:p>
            <a:pPr lvl="1"/>
            <a:r>
              <a:rPr lang="en-US" dirty="0" smtClean="0"/>
              <a:t>Shell condition</a:t>
            </a:r>
          </a:p>
          <a:p>
            <a:r>
              <a:rPr lang="en-US" dirty="0" smtClean="0"/>
              <a:t>Red king crab only</a:t>
            </a:r>
          </a:p>
          <a:p>
            <a:pPr lvl="1"/>
            <a:r>
              <a:rPr lang="en-US" dirty="0" smtClean="0"/>
              <a:t>Thermal regime of given survey year</a:t>
            </a:r>
          </a:p>
          <a:p>
            <a:pPr lvl="1"/>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78388337"/>
      </p:ext>
    </p:extLst>
  </p:cSld>
  <p:clrMapOvr>
    <a:masterClrMapping/>
  </p:clrMapOvr>
  <mc:AlternateContent xmlns:mc="http://schemas.openxmlformats.org/markup-compatibility/2006">
    <mc:Choice xmlns:p14="http://schemas.microsoft.com/office/powerpoint/2010/main" Requires="p14">
      <p:transition spd="slow" p14:dur="2000" advTm="36520"/>
    </mc:Choice>
    <mc:Fallback>
      <p:transition spd="slow" advTm="3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7" y="0"/>
            <a:ext cx="11881169" cy="1400530"/>
          </a:xfrm>
        </p:spPr>
        <p:txBody>
          <a:bodyPr/>
          <a:lstStyle/>
          <a:p>
            <a:r>
              <a:rPr lang="en-US" dirty="0" smtClean="0"/>
              <a:t>Female Bairdi- maturity/clutch status </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25296" y="700265"/>
            <a:ext cx="9125712" cy="6033120"/>
          </a:xfrm>
        </p:spPr>
      </p:pic>
      <p:sp>
        <p:nvSpPr>
          <p:cNvPr id="5" name="TextBox 4"/>
          <p:cNvSpPr txBox="1"/>
          <p:nvPr/>
        </p:nvSpPr>
        <p:spPr>
          <a:xfrm>
            <a:off x="1737254" y="1095391"/>
            <a:ext cx="5918367" cy="2010807"/>
          </a:xfrm>
          <a:prstGeom prst="rect">
            <a:avLst/>
          </a:prstGeom>
          <a:noFill/>
        </p:spPr>
        <p:txBody>
          <a:bodyPr wrap="square" rtlCol="0">
            <a:spAutoFit/>
          </a:bodyPr>
          <a:lstStyle/>
          <a:p>
            <a:r>
              <a:rPr lang="en-US" sz="1600" dirty="0" smtClean="0">
                <a:solidFill>
                  <a:schemeClr val="bg1"/>
                </a:solidFill>
              </a:rPr>
              <a:t>Baseline: Log(</a:t>
            </a:r>
            <a:r>
              <a:rPr lang="en-US" sz="1600" dirty="0" err="1" smtClean="0">
                <a:solidFill>
                  <a:schemeClr val="bg1"/>
                </a:solidFill>
              </a:rPr>
              <a:t>CW</a:t>
            </a:r>
            <a:r>
              <a:rPr lang="en-US" sz="1600" baseline="-25000" dirty="0" err="1" smtClean="0">
                <a:solidFill>
                  <a:schemeClr val="bg1"/>
                </a:solidFill>
              </a:rPr>
              <a:t>non-ovig</a:t>
            </a:r>
            <a:r>
              <a:rPr lang="en-US" sz="1600" dirty="0" smtClean="0">
                <a:solidFill>
                  <a:schemeClr val="bg1"/>
                </a:solidFill>
              </a:rPr>
              <a:t>) = 0.00056 * CW</a:t>
            </a:r>
            <a:r>
              <a:rPr lang="en-US" sz="1600" baseline="30000" dirty="0" smtClean="0">
                <a:solidFill>
                  <a:schemeClr val="bg1"/>
                </a:solidFill>
              </a:rPr>
              <a:t>2.816928</a:t>
            </a:r>
          </a:p>
          <a:p>
            <a:r>
              <a:rPr lang="en-US" sz="1600" dirty="0" smtClean="0">
                <a:solidFill>
                  <a:schemeClr val="bg1"/>
                </a:solidFill>
              </a:rPr>
              <a:t>Baseline: Log(</a:t>
            </a:r>
            <a:r>
              <a:rPr lang="en-US" sz="1600" dirty="0" err="1" smtClean="0">
                <a:solidFill>
                  <a:schemeClr val="bg1"/>
                </a:solidFill>
              </a:rPr>
              <a:t>CW</a:t>
            </a:r>
            <a:r>
              <a:rPr lang="en-US" sz="1600" baseline="-25000" dirty="0" err="1" smtClean="0">
                <a:solidFill>
                  <a:schemeClr val="bg1"/>
                </a:solidFill>
              </a:rPr>
              <a:t>ovig</a:t>
            </a:r>
            <a:r>
              <a:rPr lang="en-US" sz="1600" dirty="0">
                <a:solidFill>
                  <a:schemeClr val="bg1"/>
                </a:solidFill>
              </a:rPr>
              <a:t>) = 0.00044 * CW</a:t>
            </a:r>
            <a:r>
              <a:rPr lang="en-US" sz="1600" baseline="30000" dirty="0">
                <a:solidFill>
                  <a:schemeClr val="bg1"/>
                </a:solidFill>
              </a:rPr>
              <a:t>2.898686</a:t>
            </a:r>
          </a:p>
          <a:p>
            <a:endParaRPr lang="en-US" sz="1600" baseline="30000" dirty="0" smtClean="0">
              <a:solidFill>
                <a:schemeClr val="bg1"/>
              </a:solidFill>
            </a:endParaRPr>
          </a:p>
          <a:p>
            <a:r>
              <a:rPr lang="en-US" sz="1600" dirty="0">
                <a:solidFill>
                  <a:schemeClr val="bg1"/>
                </a:solidFill>
              </a:rPr>
              <a:t>Non-corrected : </a:t>
            </a:r>
            <a:r>
              <a:rPr lang="en-US" sz="1600" dirty="0" smtClean="0">
                <a:solidFill>
                  <a:schemeClr val="bg1"/>
                </a:solidFill>
              </a:rPr>
              <a:t>Log(</a:t>
            </a:r>
            <a:r>
              <a:rPr lang="en-US" sz="1600" dirty="0" err="1" smtClean="0">
                <a:solidFill>
                  <a:schemeClr val="bg1"/>
                </a:solidFill>
              </a:rPr>
              <a:t>CW</a:t>
            </a:r>
            <a:r>
              <a:rPr lang="en-US" sz="1600" baseline="-25000" dirty="0" err="1" smtClean="0">
                <a:solidFill>
                  <a:schemeClr val="bg1"/>
                </a:solidFill>
              </a:rPr>
              <a:t>non-ovig</a:t>
            </a:r>
            <a:r>
              <a:rPr lang="en-US" sz="1600" dirty="0" smtClean="0">
                <a:solidFill>
                  <a:schemeClr val="bg1"/>
                </a:solidFill>
              </a:rPr>
              <a:t>) </a:t>
            </a:r>
            <a:r>
              <a:rPr lang="en-US" sz="1600" dirty="0">
                <a:solidFill>
                  <a:schemeClr val="bg1"/>
                </a:solidFill>
              </a:rPr>
              <a:t>= </a:t>
            </a:r>
            <a:r>
              <a:rPr lang="en-US" sz="1600" dirty="0" smtClean="0">
                <a:solidFill>
                  <a:schemeClr val="bg1"/>
                </a:solidFill>
              </a:rPr>
              <a:t>0.000488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2.854783</a:t>
            </a:r>
          </a:p>
          <a:p>
            <a:r>
              <a:rPr lang="en-US" sz="1600" dirty="0" smtClean="0">
                <a:solidFill>
                  <a:schemeClr val="bg1"/>
                </a:solidFill>
              </a:rPr>
              <a:t>Bias corrected: Log(</a:t>
            </a:r>
            <a:r>
              <a:rPr lang="en-US" sz="1600" dirty="0" err="1" smtClean="0">
                <a:solidFill>
                  <a:schemeClr val="bg1"/>
                </a:solidFill>
              </a:rPr>
              <a:t>CW</a:t>
            </a:r>
            <a:r>
              <a:rPr lang="en-US" sz="1600" baseline="-25000" dirty="0" err="1" smtClean="0">
                <a:solidFill>
                  <a:schemeClr val="bg1"/>
                </a:solidFill>
              </a:rPr>
              <a:t>non-ovig</a:t>
            </a:r>
            <a:r>
              <a:rPr lang="en-US" sz="1600" dirty="0" smtClean="0">
                <a:solidFill>
                  <a:schemeClr val="bg1"/>
                </a:solidFill>
              </a:rPr>
              <a:t>) </a:t>
            </a:r>
            <a:r>
              <a:rPr lang="en-US" sz="1600" dirty="0">
                <a:solidFill>
                  <a:schemeClr val="bg1"/>
                </a:solidFill>
              </a:rPr>
              <a:t>= </a:t>
            </a:r>
            <a:r>
              <a:rPr lang="en-US" sz="1600" dirty="0" smtClean="0">
                <a:solidFill>
                  <a:schemeClr val="bg1"/>
                </a:solidFill>
              </a:rPr>
              <a:t>0.000490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2.854783</a:t>
            </a:r>
            <a:endParaRPr lang="en-US" sz="1600" baseline="30000" dirty="0">
              <a:solidFill>
                <a:schemeClr val="bg1"/>
              </a:solidFill>
            </a:endParaRPr>
          </a:p>
          <a:p>
            <a:r>
              <a:rPr lang="en-US" sz="1600" dirty="0" smtClean="0">
                <a:solidFill>
                  <a:schemeClr val="bg1"/>
                </a:solidFill>
              </a:rPr>
              <a:t>Not significantly </a:t>
            </a:r>
            <a:r>
              <a:rPr lang="en-US" sz="1600" dirty="0">
                <a:solidFill>
                  <a:schemeClr val="bg1"/>
                </a:solidFill>
              </a:rPr>
              <a:t>different from baseline</a:t>
            </a:r>
          </a:p>
          <a:p>
            <a:endParaRPr lang="en-US" sz="1600" dirty="0">
              <a:solidFill>
                <a:schemeClr val="bg1"/>
              </a:solidFill>
            </a:endParaRPr>
          </a:p>
          <a:p>
            <a:endParaRPr lang="en-US" dirty="0">
              <a:solidFill>
                <a:schemeClr val="bg1"/>
              </a:solidFill>
            </a:endParaRPr>
          </a:p>
        </p:txBody>
      </p:sp>
      <p:sp>
        <p:nvSpPr>
          <p:cNvPr id="6" name="TextBox 5"/>
          <p:cNvSpPr txBox="1"/>
          <p:nvPr/>
        </p:nvSpPr>
        <p:spPr>
          <a:xfrm>
            <a:off x="4432641" y="4847193"/>
            <a:ext cx="5918367" cy="2010807"/>
          </a:xfrm>
          <a:prstGeom prst="rect">
            <a:avLst/>
          </a:prstGeom>
          <a:noFill/>
        </p:spPr>
        <p:txBody>
          <a:bodyPr wrap="square" rtlCol="0">
            <a:spAutoFit/>
          </a:bodyPr>
          <a:lstStyle/>
          <a:p>
            <a:r>
              <a:rPr lang="en-US" sz="1600" dirty="0">
                <a:solidFill>
                  <a:schemeClr val="bg1"/>
                </a:solidFill>
              </a:rPr>
              <a:t>Non-corrected : </a:t>
            </a:r>
            <a:r>
              <a:rPr lang="en-US" sz="1600" dirty="0" smtClean="0">
                <a:solidFill>
                  <a:schemeClr val="bg1"/>
                </a:solidFill>
              </a:rPr>
              <a:t>Log(</a:t>
            </a:r>
            <a:r>
              <a:rPr lang="en-US" sz="1600" dirty="0" err="1" smtClean="0">
                <a:solidFill>
                  <a:schemeClr val="bg1"/>
                </a:solidFill>
              </a:rPr>
              <a:t>CW</a:t>
            </a:r>
            <a:r>
              <a:rPr lang="en-US" sz="1600" baseline="-25000" dirty="0" err="1" smtClean="0">
                <a:solidFill>
                  <a:schemeClr val="bg1"/>
                </a:solidFill>
              </a:rPr>
              <a:t>ovigNS</a:t>
            </a:r>
            <a:r>
              <a:rPr lang="en-US" sz="1600" dirty="0" smtClean="0">
                <a:solidFill>
                  <a:schemeClr val="bg1"/>
                </a:solidFill>
              </a:rPr>
              <a:t>) = 0.000456 * CW</a:t>
            </a:r>
            <a:r>
              <a:rPr lang="en-US" sz="1600" baseline="30000" dirty="0" smtClean="0">
                <a:solidFill>
                  <a:schemeClr val="bg1"/>
                </a:solidFill>
              </a:rPr>
              <a:t>2.88374</a:t>
            </a:r>
          </a:p>
          <a:p>
            <a:r>
              <a:rPr lang="en-US" sz="1600" dirty="0">
                <a:solidFill>
                  <a:schemeClr val="bg1"/>
                </a:solidFill>
              </a:rPr>
              <a:t>Bias corrected </a:t>
            </a:r>
            <a:r>
              <a:rPr lang="en-US" sz="1600" dirty="0" smtClean="0">
                <a:solidFill>
                  <a:schemeClr val="bg1"/>
                </a:solidFill>
              </a:rPr>
              <a:t>: Log(</a:t>
            </a:r>
            <a:r>
              <a:rPr lang="en-US" sz="1600" dirty="0" err="1" smtClean="0">
                <a:solidFill>
                  <a:schemeClr val="bg1"/>
                </a:solidFill>
              </a:rPr>
              <a:t>CW</a:t>
            </a:r>
            <a:r>
              <a:rPr lang="en-US" sz="1600" baseline="-25000" dirty="0" err="1" smtClean="0">
                <a:solidFill>
                  <a:schemeClr val="bg1"/>
                </a:solidFill>
              </a:rPr>
              <a:t>ovigNS</a:t>
            </a:r>
            <a:r>
              <a:rPr lang="en-US" sz="1600" dirty="0" smtClean="0">
                <a:solidFill>
                  <a:schemeClr val="bg1"/>
                </a:solidFill>
              </a:rPr>
              <a:t>) </a:t>
            </a:r>
            <a:r>
              <a:rPr lang="en-US" sz="1600" dirty="0">
                <a:solidFill>
                  <a:schemeClr val="bg1"/>
                </a:solidFill>
              </a:rPr>
              <a:t>= </a:t>
            </a:r>
            <a:r>
              <a:rPr lang="en-US" sz="1600" dirty="0" smtClean="0">
                <a:solidFill>
                  <a:schemeClr val="bg1"/>
                </a:solidFill>
              </a:rPr>
              <a:t>0.000456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2.88374</a:t>
            </a:r>
            <a:endParaRPr lang="en-US" sz="1600" baseline="30000" dirty="0">
              <a:solidFill>
                <a:schemeClr val="bg1"/>
              </a:solidFill>
            </a:endParaRPr>
          </a:p>
          <a:p>
            <a:endParaRPr lang="en-US" sz="1600" baseline="30000" dirty="0" smtClean="0">
              <a:solidFill>
                <a:schemeClr val="bg1"/>
              </a:solidFill>
            </a:endParaRPr>
          </a:p>
          <a:p>
            <a:r>
              <a:rPr lang="en-US" sz="1600" dirty="0">
                <a:solidFill>
                  <a:schemeClr val="bg1"/>
                </a:solidFill>
              </a:rPr>
              <a:t>Non-corrected : </a:t>
            </a:r>
            <a:r>
              <a:rPr lang="en-US" sz="1600" dirty="0" smtClean="0">
                <a:solidFill>
                  <a:schemeClr val="bg1"/>
                </a:solidFill>
              </a:rPr>
              <a:t>Log(</a:t>
            </a:r>
            <a:r>
              <a:rPr lang="en-US" sz="1600" dirty="0" err="1" smtClean="0">
                <a:solidFill>
                  <a:schemeClr val="bg1"/>
                </a:solidFill>
              </a:rPr>
              <a:t>Cw</a:t>
            </a:r>
            <a:r>
              <a:rPr lang="en-US" sz="1600" baseline="-25000" dirty="0" err="1" smtClean="0">
                <a:solidFill>
                  <a:schemeClr val="bg1"/>
                </a:solidFill>
              </a:rPr>
              <a:t>ovig</a:t>
            </a:r>
            <a:r>
              <a:rPr lang="en-US" sz="1600" baseline="-25000" dirty="0" smtClean="0">
                <a:solidFill>
                  <a:schemeClr val="bg1"/>
                </a:solidFill>
              </a:rPr>
              <a:t>-OS</a:t>
            </a:r>
            <a:r>
              <a:rPr lang="en-US" sz="1600" dirty="0" smtClean="0">
                <a:solidFill>
                  <a:schemeClr val="bg1"/>
                </a:solidFill>
              </a:rPr>
              <a:t>) </a:t>
            </a:r>
            <a:r>
              <a:rPr lang="en-US" sz="1600" dirty="0">
                <a:solidFill>
                  <a:schemeClr val="bg1"/>
                </a:solidFill>
              </a:rPr>
              <a:t>= </a:t>
            </a:r>
            <a:r>
              <a:rPr lang="en-US" sz="1600" dirty="0" smtClean="0">
                <a:solidFill>
                  <a:schemeClr val="bg1"/>
                </a:solidFill>
              </a:rPr>
              <a:t>0.000631 </a:t>
            </a:r>
            <a:r>
              <a:rPr lang="en-US" sz="1600" dirty="0">
                <a:solidFill>
                  <a:schemeClr val="bg1"/>
                </a:solidFill>
              </a:rPr>
              <a:t>* </a:t>
            </a:r>
            <a:r>
              <a:rPr lang="en-US" sz="1600" dirty="0" smtClean="0">
                <a:solidFill>
                  <a:schemeClr val="bg1"/>
                </a:solidFill>
              </a:rPr>
              <a:t>CW</a:t>
            </a:r>
            <a:r>
              <a:rPr lang="en-US" sz="1600" baseline="30000" dirty="0" smtClean="0">
                <a:solidFill>
                  <a:schemeClr val="bg1"/>
                </a:solidFill>
              </a:rPr>
              <a:t>2.824072</a:t>
            </a:r>
          </a:p>
          <a:p>
            <a:r>
              <a:rPr lang="en-US" sz="1600" dirty="0" smtClean="0">
                <a:solidFill>
                  <a:schemeClr val="bg1"/>
                </a:solidFill>
              </a:rPr>
              <a:t>Bias corrected: Log(</a:t>
            </a:r>
            <a:r>
              <a:rPr lang="en-US" sz="1600" dirty="0" err="1" smtClean="0">
                <a:solidFill>
                  <a:schemeClr val="bg1"/>
                </a:solidFill>
              </a:rPr>
              <a:t>Cw</a:t>
            </a:r>
            <a:r>
              <a:rPr lang="en-US" sz="1600" baseline="-25000" dirty="0" err="1" smtClean="0">
                <a:solidFill>
                  <a:schemeClr val="bg1"/>
                </a:solidFill>
              </a:rPr>
              <a:t>ovig</a:t>
            </a:r>
            <a:r>
              <a:rPr lang="en-US" sz="1600" baseline="-25000" dirty="0" smtClean="0">
                <a:solidFill>
                  <a:schemeClr val="bg1"/>
                </a:solidFill>
              </a:rPr>
              <a:t>-OS</a:t>
            </a:r>
            <a:r>
              <a:rPr lang="en-US" sz="1600" dirty="0" smtClean="0">
                <a:solidFill>
                  <a:schemeClr val="bg1"/>
                </a:solidFill>
              </a:rPr>
              <a:t>) </a:t>
            </a:r>
            <a:r>
              <a:rPr lang="en-US" sz="1600" dirty="0">
                <a:solidFill>
                  <a:schemeClr val="bg1"/>
                </a:solidFill>
              </a:rPr>
              <a:t>= </a:t>
            </a:r>
            <a:r>
              <a:rPr lang="en-US" sz="1600" dirty="0" smtClean="0">
                <a:solidFill>
                  <a:schemeClr val="bg1"/>
                </a:solidFill>
              </a:rPr>
              <a:t>0.000631 </a:t>
            </a:r>
            <a:r>
              <a:rPr lang="en-US" sz="1600" dirty="0">
                <a:solidFill>
                  <a:schemeClr val="bg1"/>
                </a:solidFill>
              </a:rPr>
              <a:t>* </a:t>
            </a:r>
            <a:r>
              <a:rPr lang="en-US" sz="1600" dirty="0" smtClean="0">
                <a:solidFill>
                  <a:schemeClr val="bg1"/>
                </a:solidFill>
              </a:rPr>
              <a:t>CW</a:t>
            </a:r>
            <a:r>
              <a:rPr lang="en-US" sz="1600" baseline="30000" dirty="0">
                <a:solidFill>
                  <a:schemeClr val="bg1"/>
                </a:solidFill>
              </a:rPr>
              <a:t>2.824072</a:t>
            </a:r>
          </a:p>
          <a:p>
            <a:r>
              <a:rPr lang="en-US" sz="1600" dirty="0" err="1" smtClean="0">
                <a:solidFill>
                  <a:schemeClr val="bg1"/>
                </a:solidFill>
              </a:rPr>
              <a:t>Ovig</a:t>
            </a:r>
            <a:r>
              <a:rPr lang="en-US" sz="1600" dirty="0" smtClean="0">
                <a:solidFill>
                  <a:schemeClr val="bg1"/>
                </a:solidFill>
              </a:rPr>
              <a:t>-OS significantly </a:t>
            </a:r>
            <a:r>
              <a:rPr lang="en-US" sz="1600" dirty="0">
                <a:solidFill>
                  <a:schemeClr val="bg1"/>
                </a:solidFill>
              </a:rPr>
              <a:t>different from baseline</a:t>
            </a:r>
          </a:p>
          <a:p>
            <a:endParaRPr lang="en-US" sz="1600" dirty="0">
              <a:solidFill>
                <a:schemeClr val="bg1"/>
              </a:solidFill>
            </a:endParaRPr>
          </a:p>
          <a:p>
            <a:endParaRPr lang="en-US"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42716565"/>
      </p:ext>
    </p:extLst>
  </p:cSld>
  <p:clrMapOvr>
    <a:masterClrMapping/>
  </p:clrMapOvr>
  <mc:AlternateContent xmlns:mc="http://schemas.openxmlformats.org/markup-compatibility/2006">
    <mc:Choice xmlns:p14="http://schemas.microsoft.com/office/powerpoint/2010/main" Requires="p14">
      <p:transition spd="slow" p14:dur="2000" advTm="33195"/>
    </mc:Choice>
    <mc:Fallback>
      <p:transition spd="slow" advTm="33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Male opilio crab – shell condition</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40314" y="1199513"/>
            <a:ext cx="8793044" cy="5658487"/>
          </a:xfrm>
        </p:spPr>
      </p:pic>
      <p:sp>
        <p:nvSpPr>
          <p:cNvPr id="5" name="TextBox 4"/>
          <p:cNvSpPr txBox="1"/>
          <p:nvPr/>
        </p:nvSpPr>
        <p:spPr>
          <a:xfrm>
            <a:off x="1984914" y="1530055"/>
            <a:ext cx="5348574" cy="1600438"/>
          </a:xfrm>
          <a:prstGeom prst="rect">
            <a:avLst/>
          </a:prstGeom>
          <a:noFill/>
        </p:spPr>
        <p:txBody>
          <a:bodyPr wrap="square" rtlCol="0">
            <a:spAutoFit/>
          </a:bodyPr>
          <a:lstStyle/>
          <a:p>
            <a:r>
              <a:rPr lang="en-US" sz="1600" dirty="0" smtClean="0">
                <a:solidFill>
                  <a:schemeClr val="bg1"/>
                </a:solidFill>
              </a:rPr>
              <a:t>Non-corrected: Log(CW</a:t>
            </a:r>
            <a:r>
              <a:rPr lang="en-US" sz="1600" baseline="-25000" dirty="0" smtClean="0">
                <a:solidFill>
                  <a:schemeClr val="bg1"/>
                </a:solidFill>
              </a:rPr>
              <a:t>OS</a:t>
            </a:r>
            <a:r>
              <a:rPr lang="en-US" sz="1600" dirty="0" smtClean="0">
                <a:solidFill>
                  <a:schemeClr val="bg1"/>
                </a:solidFill>
              </a:rPr>
              <a:t>) = 0.000343 * CW</a:t>
            </a:r>
            <a:r>
              <a:rPr lang="en-US" sz="1600" baseline="30000" dirty="0" smtClean="0">
                <a:solidFill>
                  <a:schemeClr val="bg1"/>
                </a:solidFill>
              </a:rPr>
              <a:t>3.051748</a:t>
            </a:r>
          </a:p>
          <a:p>
            <a:r>
              <a:rPr lang="en-US" sz="1600" dirty="0" smtClean="0">
                <a:solidFill>
                  <a:schemeClr val="bg1"/>
                </a:solidFill>
              </a:rPr>
              <a:t>Bias corrected: </a:t>
            </a:r>
            <a:r>
              <a:rPr lang="en-US" sz="1600" dirty="0">
                <a:solidFill>
                  <a:schemeClr val="bg1"/>
                </a:solidFill>
              </a:rPr>
              <a:t>Log(CW</a:t>
            </a:r>
            <a:r>
              <a:rPr lang="en-US" sz="1600" baseline="-25000" dirty="0">
                <a:solidFill>
                  <a:schemeClr val="bg1"/>
                </a:solidFill>
              </a:rPr>
              <a:t>OS</a:t>
            </a:r>
            <a:r>
              <a:rPr lang="en-US" sz="1600" dirty="0">
                <a:solidFill>
                  <a:schemeClr val="bg1"/>
                </a:solidFill>
              </a:rPr>
              <a:t>) = 0.000343 * CW</a:t>
            </a:r>
            <a:r>
              <a:rPr lang="en-US" sz="1600" baseline="30000" dirty="0">
                <a:solidFill>
                  <a:schemeClr val="bg1"/>
                </a:solidFill>
              </a:rPr>
              <a:t>3.051748</a:t>
            </a:r>
          </a:p>
          <a:p>
            <a:r>
              <a:rPr lang="en-US" sz="1600" dirty="0" smtClean="0">
                <a:solidFill>
                  <a:schemeClr val="bg1"/>
                </a:solidFill>
              </a:rPr>
              <a:t>R</a:t>
            </a:r>
            <a:r>
              <a:rPr lang="en-US" sz="1600" baseline="30000" dirty="0" smtClean="0">
                <a:solidFill>
                  <a:schemeClr val="bg1"/>
                </a:solidFill>
              </a:rPr>
              <a:t>2</a:t>
            </a:r>
            <a:r>
              <a:rPr lang="en-US" sz="1600" dirty="0" smtClean="0">
                <a:solidFill>
                  <a:schemeClr val="bg1"/>
                </a:solidFill>
              </a:rPr>
              <a:t> </a:t>
            </a:r>
            <a:r>
              <a:rPr lang="en-US" sz="1600" dirty="0">
                <a:solidFill>
                  <a:schemeClr val="bg1"/>
                </a:solidFill>
              </a:rPr>
              <a:t>= </a:t>
            </a:r>
            <a:r>
              <a:rPr lang="en-US" sz="1600" dirty="0" smtClean="0">
                <a:solidFill>
                  <a:schemeClr val="bg1"/>
                </a:solidFill>
              </a:rPr>
              <a:t>0.99</a:t>
            </a:r>
          </a:p>
          <a:p>
            <a:r>
              <a:rPr lang="en-US" sz="1600" dirty="0" smtClean="0">
                <a:solidFill>
                  <a:schemeClr val="bg1"/>
                </a:solidFill>
              </a:rPr>
              <a:t>Not significantly </a:t>
            </a:r>
            <a:r>
              <a:rPr lang="en-US" sz="1600" dirty="0">
                <a:solidFill>
                  <a:schemeClr val="bg1"/>
                </a:solidFill>
              </a:rPr>
              <a:t>different from baseline</a:t>
            </a:r>
          </a:p>
          <a:p>
            <a:endParaRPr lang="en-US" sz="1600" dirty="0">
              <a:solidFill>
                <a:schemeClr val="bg1"/>
              </a:solidFill>
            </a:endParaRPr>
          </a:p>
          <a:p>
            <a:endParaRPr lang="en-US" dirty="0">
              <a:solidFill>
                <a:schemeClr val="bg1"/>
              </a:solidFill>
            </a:endParaRPr>
          </a:p>
        </p:txBody>
      </p:sp>
      <p:sp>
        <p:nvSpPr>
          <p:cNvPr id="6" name="TextBox 5"/>
          <p:cNvSpPr txBox="1"/>
          <p:nvPr/>
        </p:nvSpPr>
        <p:spPr>
          <a:xfrm>
            <a:off x="4134437" y="5046173"/>
            <a:ext cx="5003293" cy="1323439"/>
          </a:xfrm>
          <a:prstGeom prst="rect">
            <a:avLst/>
          </a:prstGeom>
          <a:noFill/>
        </p:spPr>
        <p:txBody>
          <a:bodyPr wrap="none" rtlCol="0">
            <a:spAutoFit/>
          </a:bodyPr>
          <a:lstStyle/>
          <a:p>
            <a:r>
              <a:rPr lang="en-US" sz="1600" dirty="0" smtClean="0">
                <a:solidFill>
                  <a:schemeClr val="bg1"/>
                </a:solidFill>
              </a:rPr>
              <a:t>Non-corrected: Log(CW</a:t>
            </a:r>
            <a:r>
              <a:rPr lang="en-US" sz="1600" baseline="-25000" dirty="0" smtClean="0">
                <a:solidFill>
                  <a:schemeClr val="bg1"/>
                </a:solidFill>
              </a:rPr>
              <a:t>NS</a:t>
            </a:r>
            <a:r>
              <a:rPr lang="en-US" sz="1600" dirty="0" smtClean="0">
                <a:solidFill>
                  <a:schemeClr val="bg1"/>
                </a:solidFill>
              </a:rPr>
              <a:t>) = 0.000237 * CW</a:t>
            </a:r>
            <a:r>
              <a:rPr lang="en-US" sz="1600" baseline="30000" dirty="0" smtClean="0">
                <a:solidFill>
                  <a:schemeClr val="bg1"/>
                </a:solidFill>
              </a:rPr>
              <a:t>3.119509</a:t>
            </a:r>
          </a:p>
          <a:p>
            <a:r>
              <a:rPr lang="en-US" sz="1600" dirty="0" smtClean="0">
                <a:solidFill>
                  <a:schemeClr val="bg1"/>
                </a:solidFill>
              </a:rPr>
              <a:t>Bias corrected: Log(CW</a:t>
            </a:r>
            <a:r>
              <a:rPr lang="en-US" sz="1600" baseline="-25000" dirty="0" smtClean="0">
                <a:solidFill>
                  <a:schemeClr val="bg1"/>
                </a:solidFill>
              </a:rPr>
              <a:t>NS</a:t>
            </a:r>
            <a:r>
              <a:rPr lang="en-US" sz="1600" dirty="0">
                <a:solidFill>
                  <a:schemeClr val="bg1"/>
                </a:solidFill>
              </a:rPr>
              <a:t>) = 0.000237 * CW</a:t>
            </a:r>
            <a:r>
              <a:rPr lang="en-US" sz="1600" baseline="30000" dirty="0">
                <a:solidFill>
                  <a:schemeClr val="bg1"/>
                </a:solidFill>
              </a:rPr>
              <a:t>3.119509</a:t>
            </a:r>
          </a:p>
          <a:p>
            <a:r>
              <a:rPr lang="en-US" sz="1600" dirty="0" smtClean="0">
                <a:solidFill>
                  <a:schemeClr val="bg1"/>
                </a:solidFill>
              </a:rPr>
              <a:t>Not significantly different from baseline</a:t>
            </a:r>
          </a:p>
          <a:p>
            <a:r>
              <a:rPr lang="en-US" sz="1600" dirty="0" smtClean="0">
                <a:solidFill>
                  <a:schemeClr val="bg1"/>
                </a:solidFill>
              </a:rPr>
              <a:t>Comparatively large SE for baseline</a:t>
            </a:r>
          </a:p>
          <a:p>
            <a:r>
              <a:rPr lang="en-US" sz="1600" dirty="0" smtClean="0">
                <a:solidFill>
                  <a:schemeClr val="bg1"/>
                </a:solidFill>
              </a:rPr>
              <a:t>R</a:t>
            </a:r>
            <a:r>
              <a:rPr lang="en-US" sz="1600" baseline="30000" dirty="0" smtClean="0">
                <a:solidFill>
                  <a:schemeClr val="bg1"/>
                </a:solidFill>
              </a:rPr>
              <a:t>2</a:t>
            </a:r>
            <a:r>
              <a:rPr lang="en-US" sz="1600" dirty="0" smtClean="0">
                <a:solidFill>
                  <a:schemeClr val="bg1"/>
                </a:solidFill>
              </a:rPr>
              <a:t> = 0.99</a:t>
            </a:r>
            <a:endParaRPr lang="en-US" sz="1600" dirty="0">
              <a:solidFill>
                <a:schemeClr val="bg1"/>
              </a:solidFill>
            </a:endParaRPr>
          </a:p>
        </p:txBody>
      </p:sp>
      <p:sp>
        <p:nvSpPr>
          <p:cNvPr id="7" name="TextBox 6"/>
          <p:cNvSpPr txBox="1"/>
          <p:nvPr/>
        </p:nvSpPr>
        <p:spPr>
          <a:xfrm>
            <a:off x="6941456" y="3777020"/>
            <a:ext cx="2578371" cy="646331"/>
          </a:xfrm>
          <a:prstGeom prst="rect">
            <a:avLst/>
          </a:prstGeom>
          <a:noFill/>
        </p:spPr>
        <p:txBody>
          <a:bodyPr wrap="square" rtlCol="0">
            <a:spAutoFit/>
          </a:bodyPr>
          <a:lstStyle/>
          <a:p>
            <a:r>
              <a:rPr lang="en-US" dirty="0" smtClean="0">
                <a:solidFill>
                  <a:schemeClr val="bg1"/>
                </a:solidFill>
              </a:rPr>
              <a:t>Slopes and intercepts significantly different</a:t>
            </a:r>
            <a:endParaRPr lang="en-US"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255842"/>
      </p:ext>
    </p:extLst>
  </p:cSld>
  <p:clrMapOvr>
    <a:masterClrMapping/>
  </p:clrMapOvr>
  <mc:AlternateContent xmlns:mc="http://schemas.openxmlformats.org/markup-compatibility/2006">
    <mc:Choice xmlns:p14="http://schemas.microsoft.com/office/powerpoint/2010/main" Requires="p14">
      <p:transition spd="slow" p14:dur="2000" advTm="23729"/>
    </mc:Choice>
    <mc:Fallback>
      <p:transition spd="slow" advTm="23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852" y="3924"/>
            <a:ext cx="9404723" cy="1400530"/>
          </a:xfrm>
        </p:spPr>
        <p:txBody>
          <a:bodyPr/>
          <a:lstStyle/>
          <a:p>
            <a:r>
              <a:rPr lang="en-US" dirty="0" smtClean="0"/>
              <a:t>Calculated weight anomalies relative to current models</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48" y="1314695"/>
            <a:ext cx="8591869" cy="551203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75777234"/>
      </p:ext>
    </p:extLst>
  </p:cSld>
  <p:clrMapOvr>
    <a:masterClrMapping/>
  </p:clrMapOvr>
  <mc:AlternateContent xmlns:mc="http://schemas.openxmlformats.org/markup-compatibility/2006">
    <mc:Choice xmlns:p14="http://schemas.microsoft.com/office/powerpoint/2010/main" Requires="p14">
      <p:transition spd="slow" p14:dur="2000" advTm="36878"/>
    </mc:Choice>
    <mc:Fallback>
      <p:transition spd="slow" advTm="3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926912" y="570327"/>
            <a:ext cx="6871313" cy="6287673"/>
          </a:xfrm>
        </p:spPr>
      </p:pic>
      <p:sp>
        <p:nvSpPr>
          <p:cNvPr id="3" name="Rectangle 2"/>
          <p:cNvSpPr/>
          <p:nvPr/>
        </p:nvSpPr>
        <p:spPr>
          <a:xfrm>
            <a:off x="3949041" y="31823"/>
            <a:ext cx="1348446" cy="584775"/>
          </a:xfrm>
          <a:prstGeom prst="rect">
            <a:avLst/>
          </a:prstGeom>
        </p:spPr>
        <p:txBody>
          <a:bodyPr wrap="none">
            <a:spAutoFit/>
          </a:bodyPr>
          <a:lstStyle/>
          <a:p>
            <a:r>
              <a:rPr lang="en-US" sz="3200" dirty="0" smtClean="0"/>
              <a:t>Males</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06958526"/>
      </p:ext>
    </p:extLst>
  </p:cSld>
  <p:clrMapOvr>
    <a:masterClrMapping/>
  </p:clrMapOvr>
  <mc:AlternateContent xmlns:mc="http://schemas.openxmlformats.org/markup-compatibility/2006">
    <mc:Choice xmlns:p14="http://schemas.microsoft.com/office/powerpoint/2010/main" Requires="p14">
      <p:transition spd="slow" p14:dur="2000" advTm="39024"/>
    </mc:Choice>
    <mc:Fallback>
      <p:transition spd="slow" advTm="3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35378" y="330083"/>
            <a:ext cx="1821332" cy="584775"/>
          </a:xfrm>
          <a:prstGeom prst="rect">
            <a:avLst/>
          </a:prstGeom>
        </p:spPr>
        <p:txBody>
          <a:bodyPr wrap="none">
            <a:spAutoFit/>
          </a:bodyPr>
          <a:lstStyle/>
          <a:p>
            <a:r>
              <a:rPr lang="en-US" sz="3200" dirty="0" smtClean="0"/>
              <a:t>Females</a:t>
            </a:r>
            <a:endParaRPr lang="en-US" sz="3200" dirty="0"/>
          </a:p>
        </p:txBody>
      </p:sp>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93279" y="1640426"/>
            <a:ext cx="10538057" cy="3209228"/>
          </a:xfrm>
        </p:spPr>
      </p:pic>
      <p:sp>
        <p:nvSpPr>
          <p:cNvPr id="5" name="Oval 4"/>
          <p:cNvSpPr/>
          <p:nvPr/>
        </p:nvSpPr>
        <p:spPr>
          <a:xfrm>
            <a:off x="8215864" y="4101505"/>
            <a:ext cx="451313" cy="412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6608798" y="3936695"/>
            <a:ext cx="439539" cy="412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2325799" y="4050045"/>
            <a:ext cx="545501" cy="507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709123" y="3496398"/>
            <a:ext cx="1717137" cy="830997"/>
          </a:xfrm>
          <a:prstGeom prst="rect">
            <a:avLst/>
          </a:prstGeom>
          <a:noFill/>
        </p:spPr>
        <p:txBody>
          <a:bodyPr wrap="none" rtlCol="0">
            <a:spAutoFit/>
          </a:bodyPr>
          <a:lstStyle/>
          <a:p>
            <a:r>
              <a:rPr lang="en-US" sz="1200" dirty="0" smtClean="0">
                <a:solidFill>
                  <a:schemeClr val="bg1"/>
                </a:solidFill>
              </a:rPr>
              <a:t>CB: </a:t>
            </a:r>
            <a:r>
              <a:rPr lang="en-US" sz="1200" dirty="0" err="1" smtClean="0">
                <a:solidFill>
                  <a:schemeClr val="bg1"/>
                </a:solidFill>
              </a:rPr>
              <a:t>Ovigerity</a:t>
            </a:r>
            <a:r>
              <a:rPr lang="en-US" sz="1200" dirty="0" smtClean="0">
                <a:solidFill>
                  <a:schemeClr val="bg1"/>
                </a:solidFill>
              </a:rPr>
              <a:t>-based.</a:t>
            </a:r>
          </a:p>
          <a:p>
            <a:r>
              <a:rPr lang="en-US" sz="1200" dirty="0" smtClean="0">
                <a:solidFill>
                  <a:schemeClr val="bg1"/>
                </a:solidFill>
              </a:rPr>
              <a:t>Barren females </a:t>
            </a:r>
          </a:p>
          <a:p>
            <a:r>
              <a:rPr lang="en-US" sz="1200" dirty="0" smtClean="0">
                <a:solidFill>
                  <a:schemeClr val="bg1"/>
                </a:solidFill>
              </a:rPr>
              <a:t>Excluded from</a:t>
            </a:r>
          </a:p>
          <a:p>
            <a:r>
              <a:rPr lang="en-US" sz="1200" dirty="0" smtClean="0">
                <a:solidFill>
                  <a:schemeClr val="bg1"/>
                </a:solidFill>
              </a:rPr>
              <a:t>mature S-W model</a:t>
            </a:r>
            <a:endParaRPr lang="en-US" sz="12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38311527"/>
      </p:ext>
    </p:extLst>
  </p:cSld>
  <p:clrMapOvr>
    <a:masterClrMapping/>
  </p:clrMapOvr>
  <mc:AlternateContent xmlns:mc="http://schemas.openxmlformats.org/markup-compatibility/2006">
    <mc:Choice xmlns:p14="http://schemas.microsoft.com/office/powerpoint/2010/main" Requires="p14">
      <p:transition spd="slow" p14:dur="2000" advTm="55702"/>
    </mc:Choice>
    <mc:Fallback>
      <p:transition spd="slow" advTm="55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Bias corrections </a:t>
            </a:r>
          </a:p>
          <a:p>
            <a:pPr lvl="1"/>
            <a:r>
              <a:rPr lang="en-US" dirty="0" smtClean="0"/>
              <a:t>minimally affect parameters/model output</a:t>
            </a:r>
          </a:p>
          <a:p>
            <a:r>
              <a:rPr lang="en-US" dirty="0" smtClean="0"/>
              <a:t>Shell condition </a:t>
            </a:r>
            <a:endParaRPr lang="en-US" dirty="0"/>
          </a:p>
          <a:p>
            <a:pPr lvl="1"/>
            <a:r>
              <a:rPr lang="en-US" dirty="0" smtClean="0"/>
              <a:t>Minor effects (BBRKC, SMBKC, EBS CO)</a:t>
            </a:r>
          </a:p>
          <a:p>
            <a:pPr lvl="1"/>
            <a:r>
              <a:rPr lang="en-US" dirty="0" smtClean="0"/>
              <a:t>SE (in new models ~ ½ to ¼ size of baseline)</a:t>
            </a:r>
          </a:p>
          <a:p>
            <a:r>
              <a:rPr lang="en-US" dirty="0" smtClean="0"/>
              <a:t>EBS </a:t>
            </a:r>
            <a:r>
              <a:rPr lang="en-US" dirty="0" smtClean="0"/>
              <a:t>CB</a:t>
            </a:r>
          </a:p>
          <a:p>
            <a:pPr lvl="1"/>
            <a:r>
              <a:rPr lang="en-US" dirty="0" smtClean="0"/>
              <a:t>Greater effect</a:t>
            </a:r>
          </a:p>
          <a:p>
            <a:pPr lvl="1"/>
            <a:r>
              <a:rPr lang="en-US" dirty="0" smtClean="0"/>
              <a:t>OS</a:t>
            </a:r>
          </a:p>
          <a:p>
            <a:r>
              <a:rPr lang="en-US" dirty="0" smtClean="0"/>
              <a:t>Statistical support for updating parameters is not there</a:t>
            </a:r>
          </a:p>
          <a:p>
            <a:pPr lvl="1"/>
            <a:r>
              <a:rPr lang="en-US" dirty="0" smtClean="0"/>
              <a:t>OS Bairdi?</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87954054"/>
      </p:ext>
    </p:extLst>
  </p:cSld>
  <p:clrMapOvr>
    <a:masterClrMapping/>
  </p:clrMapOvr>
  <mc:AlternateContent xmlns:mc="http://schemas.openxmlformats.org/markup-compatibility/2006">
    <mc:Choice xmlns:p14="http://schemas.microsoft.com/office/powerpoint/2010/main" Requires="p14">
      <p:transition spd="slow" p14:dur="2000" advTm="48437"/>
    </mc:Choice>
    <mc:Fallback>
      <p:transition spd="slow" advTm="48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Applying bias-correction procedures to current model parameters </a:t>
            </a:r>
          </a:p>
          <a:p>
            <a:r>
              <a:rPr lang="en-US" dirty="0" smtClean="0"/>
              <a:t>Nonlinear models for L-W parameters</a:t>
            </a:r>
          </a:p>
          <a:p>
            <a:pPr lvl="1"/>
            <a:r>
              <a:rPr lang="en-US" dirty="0" smtClean="0"/>
              <a:t>Avoid log-transformation</a:t>
            </a:r>
          </a:p>
          <a:p>
            <a:r>
              <a:rPr lang="en-US" dirty="0" smtClean="0"/>
              <a:t>Finish </a:t>
            </a:r>
            <a:r>
              <a:rPr lang="en-US" dirty="0" smtClean="0"/>
              <a:t>female </a:t>
            </a:r>
            <a:r>
              <a:rPr lang="en-US" dirty="0" smtClean="0"/>
              <a:t>work</a:t>
            </a:r>
          </a:p>
          <a:p>
            <a:pPr lvl="1"/>
            <a:r>
              <a:rPr lang="en-US" dirty="0" smtClean="0"/>
              <a:t>SMBKC</a:t>
            </a:r>
            <a:endParaRPr lang="en-US" dirty="0" smtClean="0"/>
          </a:p>
          <a:p>
            <a:pPr lvl="1"/>
            <a:r>
              <a:rPr lang="en-US" dirty="0" smtClean="0"/>
              <a:t>Investigate large anomalies</a:t>
            </a:r>
          </a:p>
          <a:p>
            <a:pPr lvl="1"/>
            <a:r>
              <a:rPr lang="en-US" dirty="0" smtClean="0"/>
              <a:t>Investigate trends seen in BBRKC females</a:t>
            </a:r>
            <a:endParaRPr lang="en-US" dirty="0" smtClean="0"/>
          </a:p>
          <a:p>
            <a:pPr lvl="1"/>
            <a:r>
              <a:rPr lang="en-US" dirty="0" smtClean="0"/>
              <a:t>Temperature</a:t>
            </a:r>
          </a:p>
          <a:p>
            <a:pPr lvl="1"/>
            <a:r>
              <a:rPr lang="en-US" dirty="0" smtClean="0"/>
              <a:t>Barren mature females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48008200"/>
      </p:ext>
    </p:extLst>
  </p:cSld>
  <p:clrMapOvr>
    <a:masterClrMapping/>
  </p:clrMapOvr>
  <mc:AlternateContent xmlns:mc="http://schemas.openxmlformats.org/markup-compatibility/2006">
    <mc:Choice xmlns:p14="http://schemas.microsoft.com/office/powerpoint/2010/main" Requires="p14">
      <p:transition spd="slow" p14:dur="2000" advTm="63421"/>
    </mc:Choice>
    <mc:Fallback>
      <p:transition spd="slow" advTm="63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cited</a:t>
            </a:r>
            <a:endParaRPr lang="en-US" dirty="0"/>
          </a:p>
        </p:txBody>
      </p:sp>
      <p:sp>
        <p:nvSpPr>
          <p:cNvPr id="3" name="Content Placeholder 2"/>
          <p:cNvSpPr>
            <a:spLocks noGrp="1"/>
          </p:cNvSpPr>
          <p:nvPr>
            <p:ph idx="1"/>
          </p:nvPr>
        </p:nvSpPr>
        <p:spPr/>
        <p:txBody>
          <a:bodyPr/>
          <a:lstStyle/>
          <a:p>
            <a:r>
              <a:rPr lang="en-US" dirty="0" err="1" smtClean="0"/>
              <a:t>Brodziak</a:t>
            </a:r>
            <a:r>
              <a:rPr lang="en-US" dirty="0" smtClean="0"/>
              <a:t>, J. 2012. Fitting length-weight relationships with linear regression using the log-transformed allometric model with bias-correction. Pacific Islands Fisheries Science Center Administrative Report H-12-03.</a:t>
            </a:r>
          </a:p>
          <a:p>
            <a:r>
              <a:rPr lang="en-US" dirty="0" smtClean="0"/>
              <a:t>Chilton, E.A. 2009. Updates to size-weight relationships of eastern Bering Sea commercial crab species. Presentation.</a:t>
            </a:r>
          </a:p>
          <a:p>
            <a:r>
              <a:rPr lang="en-US" dirty="0" smtClean="0"/>
              <a:t>Chilton</a:t>
            </a:r>
            <a:r>
              <a:rPr lang="en-US" dirty="0"/>
              <a:t>, E.A. 2011. Size-weight relationships of commercial crab in the eastern Bering Sea</a:t>
            </a:r>
            <a:r>
              <a:rPr lang="en-US" dirty="0" smtClean="0"/>
              <a:t>. </a:t>
            </a:r>
            <a:endParaRPr lang="en-US" dirty="0"/>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65107223"/>
      </p:ext>
    </p:extLst>
  </p:cSld>
  <p:clrMapOvr>
    <a:masterClrMapping/>
  </p:clrMapOvr>
  <mc:AlternateContent xmlns:mc="http://schemas.openxmlformats.org/markup-compatibility/2006">
    <mc:Choice xmlns:p14="http://schemas.microsoft.com/office/powerpoint/2010/main" Requires="p14">
      <p:transition spd="slow" p14:dur="2000" advTm="5585"/>
    </mc:Choice>
    <mc:Fallback>
      <p:transition spd="slow" advTm="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555668" y="1853248"/>
            <a:ext cx="5585608" cy="4195762"/>
          </a:xfr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76599331"/>
      </p:ext>
    </p:extLst>
  </p:cSld>
  <p:clrMapOvr>
    <a:masterClrMapping/>
  </p:clrMapOvr>
  <mc:AlternateContent xmlns:mc="http://schemas.openxmlformats.org/markup-compatibility/2006">
    <mc:Choice xmlns:p14="http://schemas.microsoft.com/office/powerpoint/2010/main" Requires="p14">
      <p:transition spd="slow" p14:dur="2000" advTm="6296"/>
    </mc:Choice>
    <mc:Fallback>
      <p:transition spd="slow" advTm="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Refresher 2</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62587390"/>
              </p:ext>
            </p:extLst>
          </p:nvPr>
        </p:nvGraphicFramePr>
        <p:xfrm>
          <a:off x="3593592" y="1801328"/>
          <a:ext cx="4518274" cy="4123987"/>
        </p:xfrm>
        <a:graphic>
          <a:graphicData uri="http://schemas.openxmlformats.org/drawingml/2006/table">
            <a:tbl>
              <a:tblPr>
                <a:tableStyleId>{5C22544A-7EE6-4342-B048-85BDC9FD1C3A}</a:tableStyleId>
              </a:tblPr>
              <a:tblGrid>
                <a:gridCol w="3203867">
                  <a:extLst>
                    <a:ext uri="{9D8B030D-6E8A-4147-A177-3AD203B41FA5}">
                      <a16:colId xmlns:a16="http://schemas.microsoft.com/office/drawing/2014/main" val="1404064604"/>
                    </a:ext>
                  </a:extLst>
                </a:gridCol>
                <a:gridCol w="1314407">
                  <a:extLst>
                    <a:ext uri="{9D8B030D-6E8A-4147-A177-3AD203B41FA5}">
                      <a16:colId xmlns:a16="http://schemas.microsoft.com/office/drawing/2014/main" val="280228633"/>
                    </a:ext>
                  </a:extLst>
                </a:gridCol>
              </a:tblGrid>
              <a:tr h="285977">
                <a:tc>
                  <a:txBody>
                    <a:bodyPr/>
                    <a:lstStyle/>
                    <a:p>
                      <a:pPr algn="l" fontAlgn="b"/>
                      <a:endParaRPr lang="en-US" sz="1600" b="0" i="1"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b="0" i="1" u="none" strike="noStrike" dirty="0" smtClean="0">
                          <a:solidFill>
                            <a:schemeClr val="dk1"/>
                          </a:solidFill>
                          <a:effectLst/>
                          <a:latin typeface="+mn-lt"/>
                        </a:rPr>
                        <a:t>N</a:t>
                      </a:r>
                      <a:endParaRPr lang="en-US" sz="1600" b="0" i="1"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10422916"/>
                  </a:ext>
                </a:extLst>
              </a:tr>
              <a:tr h="285977">
                <a:tc>
                  <a:txBody>
                    <a:bodyPr/>
                    <a:lstStyle/>
                    <a:p>
                      <a:pPr algn="l" fontAlgn="b"/>
                      <a:r>
                        <a:rPr lang="en-US" sz="1600" u="none" strike="noStrike" dirty="0">
                          <a:effectLst/>
                        </a:rPr>
                        <a:t>Male BBRKC - NS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1756</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8522729"/>
                  </a:ext>
                </a:extLst>
              </a:tr>
              <a:tr h="285977">
                <a:tc>
                  <a:txBody>
                    <a:bodyPr/>
                    <a:lstStyle/>
                    <a:p>
                      <a:pPr algn="l" fontAlgn="b"/>
                      <a:r>
                        <a:rPr lang="en-US" sz="1600" u="none" strike="noStrike" dirty="0">
                          <a:effectLst/>
                        </a:rPr>
                        <a:t>Male BBRKC - OS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552</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90440195"/>
                  </a:ext>
                </a:extLst>
              </a:tr>
              <a:tr h="530537">
                <a:tc>
                  <a:txBody>
                    <a:bodyPr/>
                    <a:lstStyle/>
                    <a:p>
                      <a:pPr algn="l" fontAlgn="b"/>
                      <a:r>
                        <a:rPr lang="en-US" sz="1600" u="none" strike="noStrike" dirty="0">
                          <a:effectLst/>
                        </a:rPr>
                        <a:t>Male BBRKC - NS - cold</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a:effectLst/>
                        </a:rPr>
                        <a:t>1265</a:t>
                      </a:r>
                      <a:endParaRPr lang="en-US" sz="16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54006268"/>
                  </a:ext>
                </a:extLst>
              </a:tr>
              <a:tr h="530537">
                <a:tc>
                  <a:txBody>
                    <a:bodyPr/>
                    <a:lstStyle/>
                    <a:p>
                      <a:pPr algn="l" fontAlgn="b"/>
                      <a:r>
                        <a:rPr lang="en-US" sz="1600" u="none" strike="noStrike" dirty="0">
                          <a:effectLst/>
                        </a:rPr>
                        <a:t>Male BBRKC - NS - warm</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491</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9666725"/>
                  </a:ext>
                </a:extLst>
              </a:tr>
              <a:tr h="285977">
                <a:tc>
                  <a:txBody>
                    <a:bodyPr/>
                    <a:lstStyle/>
                    <a:p>
                      <a:pPr algn="l" fontAlgn="b"/>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65230898"/>
                  </a:ext>
                </a:extLst>
              </a:tr>
              <a:tr h="530537">
                <a:tc>
                  <a:txBody>
                    <a:bodyPr/>
                    <a:lstStyle/>
                    <a:p>
                      <a:pPr algn="l" fontAlgn="b"/>
                      <a:r>
                        <a:rPr lang="en-US" sz="1600" u="none" strike="noStrike">
                          <a:effectLst/>
                        </a:rPr>
                        <a:t>Male Tanner crab - NS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3314</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10038408"/>
                  </a:ext>
                </a:extLst>
              </a:tr>
              <a:tr h="530537">
                <a:tc>
                  <a:txBody>
                    <a:bodyPr/>
                    <a:lstStyle/>
                    <a:p>
                      <a:pPr algn="l" fontAlgn="b"/>
                      <a:r>
                        <a:rPr lang="en-US" sz="1600" u="none" strike="noStrike">
                          <a:effectLst/>
                        </a:rPr>
                        <a:t>Male Tanner crab - OS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2064</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4464870"/>
                  </a:ext>
                </a:extLst>
              </a:tr>
              <a:tr h="285977">
                <a:tc>
                  <a:txBody>
                    <a:bodyPr/>
                    <a:lstStyle/>
                    <a:p>
                      <a:pPr algn="l" fontAlgn="b"/>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06713955"/>
                  </a:ext>
                </a:extLst>
              </a:tr>
              <a:tr h="285977">
                <a:tc>
                  <a:txBody>
                    <a:bodyPr/>
                    <a:lstStyle/>
                    <a:p>
                      <a:pPr algn="l" fontAlgn="b"/>
                      <a:r>
                        <a:rPr lang="en-US" sz="1600" u="none" strike="noStrike">
                          <a:effectLst/>
                        </a:rPr>
                        <a:t>Male Opilio crab - NS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4531</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88139370"/>
                  </a:ext>
                </a:extLst>
              </a:tr>
              <a:tr h="285977">
                <a:tc>
                  <a:txBody>
                    <a:bodyPr/>
                    <a:lstStyle/>
                    <a:p>
                      <a:pPr algn="l" fontAlgn="b"/>
                      <a:r>
                        <a:rPr lang="en-US" sz="1600" u="none" strike="noStrike">
                          <a:effectLst/>
                        </a:rPr>
                        <a:t>Male Opilio crab - OS</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1979</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82003984"/>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71688618"/>
      </p:ext>
    </p:extLst>
  </p:cSld>
  <p:clrMapOvr>
    <a:masterClrMapping/>
  </p:clrMapOvr>
  <mc:AlternateContent xmlns:mc="http://schemas.openxmlformats.org/markup-compatibility/2006">
    <mc:Choice xmlns:p14="http://schemas.microsoft.com/office/powerpoint/2010/main" Requires="p14">
      <p:transition spd="slow" p14:dur="2000" advTm="7957"/>
    </mc:Choice>
    <mc:Fallback>
      <p:transition spd="slow" advTm="7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050" y="220416"/>
            <a:ext cx="9404723" cy="1400530"/>
          </a:xfrm>
        </p:spPr>
        <p:txBody>
          <a:bodyPr/>
          <a:lstStyle/>
          <a:p>
            <a:r>
              <a:rPr lang="en-US" dirty="0" smtClean="0"/>
              <a:t>Refresher 3</a:t>
            </a:r>
            <a:endParaRPr lang="en-US" dirty="0"/>
          </a:p>
        </p:txBody>
      </p:sp>
      <p:pic>
        <p:nvPicPr>
          <p:cNvPr id="4" name="Content Placeholder 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16316" y="1620946"/>
            <a:ext cx="5506263" cy="4195762"/>
          </a:xfrm>
        </p:spPr>
      </p:pic>
      <p:pic>
        <p:nvPicPr>
          <p:cNvPr id="5"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8682" y="1212461"/>
            <a:ext cx="3180546" cy="5146163"/>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69465302"/>
      </p:ext>
    </p:extLst>
  </p:cSld>
  <p:clrMapOvr>
    <a:masterClrMapping/>
  </p:clrMapOvr>
  <mc:AlternateContent xmlns:mc="http://schemas.openxmlformats.org/markup-compatibility/2006">
    <mc:Choice xmlns:p14="http://schemas.microsoft.com/office/powerpoint/2010/main" Requires="p14">
      <p:transition spd="slow" p14:dur="2000" advTm="43925"/>
    </mc:Choice>
    <mc:Fallback>
      <p:transition spd="slow" advTm="43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January CPT comments</a:t>
            </a:r>
            <a:endParaRPr lang="en-US" dirty="0"/>
          </a:p>
        </p:txBody>
      </p:sp>
      <p:sp>
        <p:nvSpPr>
          <p:cNvPr id="3" name="Content Placeholder 2"/>
          <p:cNvSpPr>
            <a:spLocks noGrp="1"/>
          </p:cNvSpPr>
          <p:nvPr>
            <p:ph idx="1"/>
          </p:nvPr>
        </p:nvSpPr>
        <p:spPr/>
        <p:txBody>
          <a:bodyPr>
            <a:normAutofit fontScale="92500"/>
          </a:bodyPr>
          <a:lstStyle/>
          <a:p>
            <a:r>
              <a:rPr lang="en-US" dirty="0" smtClean="0"/>
              <a:t>Apply bias correction methods (</a:t>
            </a:r>
            <a:r>
              <a:rPr lang="en-US" dirty="0" err="1" smtClean="0"/>
              <a:t>Brodziak</a:t>
            </a:r>
            <a:r>
              <a:rPr lang="en-US" dirty="0" smtClean="0"/>
              <a:t> 2012)</a:t>
            </a:r>
          </a:p>
          <a:p>
            <a:pPr lvl="1"/>
            <a:r>
              <a:rPr lang="en-US" dirty="0" smtClean="0"/>
              <a:t>Bias correction procedures implemented for all stocks and will be presented</a:t>
            </a:r>
          </a:p>
          <a:p>
            <a:r>
              <a:rPr lang="en-US" dirty="0" smtClean="0"/>
              <a:t>Provide biological basis for reevaluating size-weight parameters</a:t>
            </a:r>
          </a:p>
          <a:p>
            <a:pPr lvl="1"/>
            <a:r>
              <a:rPr lang="en-US" dirty="0" smtClean="0"/>
              <a:t>Chris Long consulted, and biological basis provided</a:t>
            </a:r>
          </a:p>
          <a:p>
            <a:r>
              <a:rPr lang="en-US" dirty="0" smtClean="0"/>
              <a:t>Include Bering Sea blue king crab stocks</a:t>
            </a:r>
          </a:p>
          <a:p>
            <a:pPr lvl="1"/>
            <a:r>
              <a:rPr lang="en-US" dirty="0" smtClean="0"/>
              <a:t>St. Matthew Blue King crab included</a:t>
            </a:r>
          </a:p>
          <a:p>
            <a:r>
              <a:rPr lang="en-US" dirty="0" smtClean="0"/>
              <a:t>Include females for major stocks</a:t>
            </a:r>
          </a:p>
          <a:p>
            <a:pPr lvl="1"/>
            <a:r>
              <a:rPr lang="en-US" dirty="0" smtClean="0"/>
              <a:t>Females analyzed </a:t>
            </a:r>
          </a:p>
          <a:p>
            <a:pPr lvl="2"/>
            <a:r>
              <a:rPr lang="en-US" dirty="0"/>
              <a:t>M</a:t>
            </a:r>
            <a:r>
              <a:rPr lang="en-US" dirty="0" smtClean="0"/>
              <a:t>aturity status (requested approach)</a:t>
            </a:r>
          </a:p>
          <a:p>
            <a:pPr lvl="2"/>
            <a:r>
              <a:rPr lang="en-US" dirty="0"/>
              <a:t>C</a:t>
            </a:r>
            <a:r>
              <a:rPr lang="en-US" dirty="0" smtClean="0"/>
              <a:t>lutch state; immature + barren vs clutch bearing mature (current approach)</a:t>
            </a:r>
          </a:p>
          <a:p>
            <a:endParaRPr lang="en-US" dirty="0" smtClean="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669026"/>
      </p:ext>
    </p:extLst>
  </p:cSld>
  <p:clrMapOvr>
    <a:masterClrMapping/>
  </p:clrMapOvr>
  <mc:AlternateContent xmlns:mc="http://schemas.openxmlformats.org/markup-compatibility/2006">
    <mc:Choice xmlns:p14="http://schemas.microsoft.com/office/powerpoint/2010/main" Requires="p14">
      <p:transition spd="slow" p14:dur="2000" advTm="79723"/>
    </mc:Choice>
    <mc:Fallback>
      <p:transition spd="slow" advTm="79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January CPT comments</a:t>
            </a:r>
          </a:p>
        </p:txBody>
      </p:sp>
      <p:sp>
        <p:nvSpPr>
          <p:cNvPr id="3" name="Content Placeholder 2"/>
          <p:cNvSpPr>
            <a:spLocks noGrp="1"/>
          </p:cNvSpPr>
          <p:nvPr>
            <p:ph idx="1"/>
          </p:nvPr>
        </p:nvSpPr>
        <p:spPr/>
        <p:txBody>
          <a:bodyPr>
            <a:normAutofit/>
          </a:bodyPr>
          <a:lstStyle/>
          <a:p>
            <a:r>
              <a:rPr lang="en-US" dirty="0" smtClean="0"/>
              <a:t>Treat temperature as a continuous variable instead of designating warm/cold years</a:t>
            </a:r>
          </a:p>
          <a:p>
            <a:pPr lvl="1"/>
            <a:r>
              <a:rPr lang="en-US" dirty="0" smtClean="0"/>
              <a:t>Working </a:t>
            </a:r>
            <a:r>
              <a:rPr lang="en-US" dirty="0" smtClean="0"/>
              <a:t>on implementing this</a:t>
            </a:r>
          </a:p>
          <a:p>
            <a:pPr lvl="1"/>
            <a:r>
              <a:rPr lang="en-US" dirty="0" smtClean="0"/>
              <a:t>January meeting? </a:t>
            </a:r>
          </a:p>
          <a:p>
            <a:r>
              <a:rPr lang="en-US" dirty="0" smtClean="0"/>
              <a:t>Use all available historical data </a:t>
            </a:r>
            <a:endParaRPr lang="en-US" dirty="0"/>
          </a:p>
          <a:p>
            <a:pPr lvl="1"/>
            <a:r>
              <a:rPr lang="en-US" dirty="0" smtClean="0"/>
              <a:t>Currently used data is from 2000 onwards</a:t>
            </a:r>
          </a:p>
          <a:p>
            <a:pPr lvl="1"/>
            <a:r>
              <a:rPr lang="en-US" dirty="0" smtClean="0"/>
              <a:t>Good sample </a:t>
            </a:r>
            <a:r>
              <a:rPr lang="en-US" dirty="0" smtClean="0"/>
              <a:t>sizes</a:t>
            </a:r>
          </a:p>
          <a:p>
            <a:pPr lvl="1"/>
            <a:r>
              <a:rPr lang="en-US" dirty="0" smtClean="0"/>
              <a:t>Only data previous to 2000 is from 1975 (Bairdi and opilio)</a:t>
            </a:r>
            <a:endParaRPr lang="en-US" dirty="0" smtClean="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77602913"/>
      </p:ext>
    </p:extLst>
  </p:cSld>
  <p:clrMapOvr>
    <a:masterClrMapping/>
  </p:clrMapOvr>
  <mc:AlternateContent xmlns:mc="http://schemas.openxmlformats.org/markup-compatibility/2006">
    <mc:Choice xmlns:p14="http://schemas.microsoft.com/office/powerpoint/2010/main" Requires="p14">
      <p:transition spd="slow" p14:dur="2000" advTm="74121"/>
    </mc:Choice>
    <mc:Fallback>
      <p:transition spd="slow" advTm="7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reevaluate size-weight relationships?</a:t>
            </a:r>
            <a:endParaRPr lang="en-US" dirty="0"/>
          </a:p>
        </p:txBody>
      </p:sp>
      <p:sp>
        <p:nvSpPr>
          <p:cNvPr id="5" name="Content Placeholder 4"/>
          <p:cNvSpPr>
            <a:spLocks noGrp="1"/>
          </p:cNvSpPr>
          <p:nvPr>
            <p:ph sz="half" idx="2"/>
          </p:nvPr>
        </p:nvSpPr>
        <p:spPr>
          <a:xfrm>
            <a:off x="1091539" y="2095664"/>
            <a:ext cx="6137323" cy="4509208"/>
          </a:xfrm>
        </p:spPr>
        <p:txBody>
          <a:bodyPr>
            <a:normAutofit lnSpcReduction="10000"/>
          </a:bodyPr>
          <a:lstStyle/>
          <a:p>
            <a:r>
              <a:rPr lang="en-US" dirty="0" smtClean="0"/>
              <a:t>Shell condition influences the size-at-weight relationship</a:t>
            </a:r>
          </a:p>
          <a:p>
            <a:pPr lvl="1"/>
            <a:r>
              <a:rPr lang="en-US" dirty="0" smtClean="0"/>
              <a:t>Carapace composition</a:t>
            </a:r>
          </a:p>
          <a:p>
            <a:pPr lvl="1"/>
            <a:r>
              <a:rPr lang="en-US" dirty="0" smtClean="0"/>
              <a:t>Tissue fill within carapace</a:t>
            </a:r>
          </a:p>
          <a:p>
            <a:r>
              <a:rPr lang="en-US" dirty="0" smtClean="0"/>
              <a:t>Temperature </a:t>
            </a:r>
            <a:endParaRPr lang="en-US" dirty="0" smtClean="0"/>
          </a:p>
          <a:p>
            <a:pPr lvl="1"/>
            <a:r>
              <a:rPr lang="en-US" dirty="0" smtClean="0"/>
              <a:t>Delayed molt timing,</a:t>
            </a:r>
          </a:p>
          <a:p>
            <a:pPr lvl="2"/>
            <a:r>
              <a:rPr lang="en-US" dirty="0" smtClean="0"/>
              <a:t> Reduced </a:t>
            </a:r>
            <a:r>
              <a:rPr lang="en-US" dirty="0" smtClean="0"/>
              <a:t>tissue fill in cold </a:t>
            </a:r>
            <a:r>
              <a:rPr lang="en-US" dirty="0" smtClean="0"/>
              <a:t>years due to</a:t>
            </a:r>
            <a:r>
              <a:rPr lang="en-US" dirty="0" smtClean="0"/>
              <a:t> r</a:t>
            </a:r>
            <a:r>
              <a:rPr lang="en-US" dirty="0" smtClean="0"/>
              <a:t>educed time between molt and sampling</a:t>
            </a:r>
            <a:endParaRPr lang="en-US" dirty="0" smtClean="0"/>
          </a:p>
          <a:p>
            <a:pPr lvl="1"/>
            <a:r>
              <a:rPr lang="en-US" dirty="0"/>
              <a:t>T</a:t>
            </a:r>
            <a:r>
              <a:rPr lang="en-US" dirty="0" smtClean="0"/>
              <a:t>hermal stress</a:t>
            </a:r>
            <a:endParaRPr lang="en-US" dirty="0" smtClean="0"/>
          </a:p>
          <a:p>
            <a:r>
              <a:rPr lang="en-US" dirty="0" smtClean="0"/>
              <a:t>Models </a:t>
            </a:r>
            <a:r>
              <a:rPr lang="en-US" dirty="0" smtClean="0"/>
              <a:t>used for current parameters did not account for these (Chilton 2009, 2011)</a:t>
            </a:r>
          </a:p>
          <a:p>
            <a:r>
              <a:rPr lang="en-US" dirty="0" smtClean="0"/>
              <a:t>Biomass estimates </a:t>
            </a:r>
            <a:r>
              <a:rPr lang="en-US" dirty="0" smtClean="0"/>
              <a:t>may </a:t>
            </a:r>
            <a:r>
              <a:rPr lang="en-US" dirty="0" smtClean="0"/>
              <a:t>be biased to varying degrees </a:t>
            </a:r>
            <a:r>
              <a:rPr lang="en-US" dirty="0" smtClean="0"/>
              <a:t>in any given year, due to for example shell </a:t>
            </a:r>
            <a:r>
              <a:rPr lang="en-US" dirty="0" smtClean="0"/>
              <a:t>condition </a:t>
            </a:r>
            <a:r>
              <a:rPr lang="en-US" dirty="0" smtClean="0"/>
              <a:t>proportions</a:t>
            </a:r>
          </a:p>
        </p:txBody>
      </p:sp>
      <p:pic>
        <p:nvPicPr>
          <p:cNvPr id="8"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5003" y="1392987"/>
            <a:ext cx="3180546" cy="5146163"/>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30674194"/>
      </p:ext>
    </p:extLst>
  </p:cSld>
  <p:clrMapOvr>
    <a:masterClrMapping/>
  </p:clrMapOvr>
  <mc:AlternateContent xmlns:mc="http://schemas.openxmlformats.org/markup-compatibility/2006">
    <mc:Choice xmlns:p14="http://schemas.microsoft.com/office/powerpoint/2010/main" Requires="p14">
      <p:transition spd="slow" p14:dur="2000" advTm="88353"/>
    </mc:Choice>
    <mc:Fallback>
      <p:transition spd="slow" advTm="88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3087" y="2793582"/>
            <a:ext cx="4172777" cy="1400530"/>
          </a:xfrm>
        </p:spPr>
        <p:txBody>
          <a:bodyPr/>
          <a:lstStyle/>
          <a:p>
            <a:r>
              <a:rPr lang="en-US" dirty="0" smtClean="0"/>
              <a:t>Methods</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56828679"/>
      </p:ext>
    </p:extLst>
  </p:cSld>
  <p:clrMapOvr>
    <a:masterClrMapping/>
  </p:clrMapOvr>
  <mc:AlternateContent xmlns:mc="http://schemas.openxmlformats.org/markup-compatibility/2006">
    <mc:Choice xmlns:p14="http://schemas.microsoft.com/office/powerpoint/2010/main" Requires="p14">
      <p:transition spd="slow" p14:dur="2000" advTm="7518"/>
    </mc:Choice>
    <mc:Fallback>
      <p:transition spd="slow" advTm="7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I</a:t>
            </a:r>
            <a:endParaRPr lang="en-US" dirty="0"/>
          </a:p>
        </p:txBody>
      </p:sp>
      <p:sp>
        <p:nvSpPr>
          <p:cNvPr id="3" name="Content Placeholder 2"/>
          <p:cNvSpPr>
            <a:spLocks noGrp="1"/>
          </p:cNvSpPr>
          <p:nvPr>
            <p:ph idx="1"/>
          </p:nvPr>
        </p:nvSpPr>
        <p:spPr/>
        <p:txBody>
          <a:bodyPr>
            <a:normAutofit/>
          </a:bodyPr>
          <a:lstStyle/>
          <a:p>
            <a:r>
              <a:rPr lang="en-US" dirty="0" smtClean="0"/>
              <a:t>Up to date size-weight data</a:t>
            </a:r>
          </a:p>
          <a:p>
            <a:r>
              <a:rPr lang="en-US" dirty="0" smtClean="0"/>
              <a:t>2000 – 2019</a:t>
            </a:r>
          </a:p>
          <a:p>
            <a:r>
              <a:rPr lang="en-US" dirty="0" smtClean="0"/>
              <a:t>Collected randomly on the EBS summer bottom trawl survey</a:t>
            </a:r>
          </a:p>
          <a:p>
            <a:r>
              <a:rPr lang="en-US" dirty="0" smtClean="0"/>
              <a:t>Clean (no/minimal </a:t>
            </a:r>
            <a:r>
              <a:rPr lang="en-US" dirty="0" err="1" smtClean="0"/>
              <a:t>epibionts</a:t>
            </a:r>
            <a:r>
              <a:rPr lang="en-US" dirty="0" smtClean="0"/>
              <a:t>), intact (no carapace cracks or missing/regenerating limbs)</a:t>
            </a:r>
            <a:endParaRPr lang="en-US" dirty="0"/>
          </a:p>
          <a:p>
            <a:r>
              <a:rPr lang="en-US" dirty="0" smtClean="0"/>
              <a:t>Weight (g)</a:t>
            </a:r>
          </a:p>
          <a:p>
            <a:pPr lvl="1"/>
            <a:r>
              <a:rPr lang="en-US" dirty="0" smtClean="0"/>
              <a:t>Digital scale</a:t>
            </a:r>
          </a:p>
          <a:p>
            <a:r>
              <a:rPr lang="en-US" dirty="0" smtClean="0"/>
              <a:t>Carapace size (CL/CW) to 0.1mm</a:t>
            </a:r>
          </a:p>
          <a:p>
            <a:pPr lvl="1"/>
            <a:r>
              <a:rPr lang="en-US" dirty="0" smtClean="0"/>
              <a:t>Vernier caliper (prior to 2016)</a:t>
            </a:r>
          </a:p>
          <a:p>
            <a:pPr lvl="1"/>
            <a:r>
              <a:rPr lang="en-US" dirty="0" smtClean="0"/>
              <a:t>Digital caliper (2016 to present)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4065435"/>
      </p:ext>
    </p:extLst>
  </p:cSld>
  <p:clrMapOvr>
    <a:masterClrMapping/>
  </p:clrMapOvr>
  <mc:AlternateContent xmlns:mc="http://schemas.openxmlformats.org/markup-compatibility/2006">
    <mc:Choice xmlns:p14="http://schemas.microsoft.com/office/powerpoint/2010/main" Requires="p14">
      <p:transition spd="slow" p14:dur="2000" advTm="50064"/>
    </mc:Choice>
    <mc:Fallback>
      <p:transition spd="slow" advTm="50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3918</TotalTime>
  <Words>2357</Words>
  <Application>Microsoft Office PowerPoint</Application>
  <PresentationFormat>Widescreen</PresentationFormat>
  <Paragraphs>270</Paragraphs>
  <Slides>28</Slides>
  <Notes>28</Notes>
  <HiddenSlides>0</HiddenSlides>
  <MMClips>28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Wingdings 3</vt:lpstr>
      <vt:lpstr>Ion</vt:lpstr>
      <vt:lpstr>Size-weight modeling refinements for EBS crab stocks: May 2021 update</vt:lpstr>
      <vt:lpstr>Refresher</vt:lpstr>
      <vt:lpstr>Refresher 2</vt:lpstr>
      <vt:lpstr>Refresher 3</vt:lpstr>
      <vt:lpstr>January CPT comments</vt:lpstr>
      <vt:lpstr>January CPT comments</vt:lpstr>
      <vt:lpstr>Why reevaluate size-weight relationships?</vt:lpstr>
      <vt:lpstr>Methods</vt:lpstr>
      <vt:lpstr>Methods I</vt:lpstr>
      <vt:lpstr>Methods II</vt:lpstr>
      <vt:lpstr>Methods III</vt:lpstr>
      <vt:lpstr>Results</vt:lpstr>
      <vt:lpstr>Male red king crab – shell condition</vt:lpstr>
      <vt:lpstr>Female red king crab – maturity</vt:lpstr>
      <vt:lpstr>Male SMBKC- shell condition</vt:lpstr>
      <vt:lpstr>SMBKC females – maturity status</vt:lpstr>
      <vt:lpstr>Male Bairdi crab – shell condition</vt:lpstr>
      <vt:lpstr>PowerPoint Presentation</vt:lpstr>
      <vt:lpstr>Female Bairdi – maturity/shell condition</vt:lpstr>
      <vt:lpstr>Female Bairdi- maturity/clutch status </vt:lpstr>
      <vt:lpstr>Male opilio crab – shell condition</vt:lpstr>
      <vt:lpstr>Calculated weight anomalies relative to current models</vt:lpstr>
      <vt:lpstr>PowerPoint Presentation</vt:lpstr>
      <vt:lpstr>PowerPoint Presentation</vt:lpstr>
      <vt:lpstr>Conclusions</vt:lpstr>
      <vt:lpstr>Future work</vt:lpstr>
      <vt:lpstr>Literature cited</vt:lpstr>
      <vt:lpstr>Questions?</vt:lpstr>
    </vt:vector>
  </TitlesOfParts>
  <Company>NOAA - Alaska Fisheries Science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Shell condition and temperature-derived updates to the length-weight relationships for three eastern Bering Sea crab stocks</dc:title>
  <dc:creator>Jon.Richar</dc:creator>
  <cp:lastModifiedBy>Jon.Richar</cp:lastModifiedBy>
  <cp:revision>117</cp:revision>
  <cp:lastPrinted>2021-05-16T08:02:19Z</cp:lastPrinted>
  <dcterms:created xsi:type="dcterms:W3CDTF">2021-01-04T19:00:08Z</dcterms:created>
  <dcterms:modified xsi:type="dcterms:W3CDTF">2021-05-16T08:39:22Z</dcterms:modified>
</cp:coreProperties>
</file>